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4"/>
  </p:sldMasterIdLst>
  <p:sldIdLst>
    <p:sldId id="256" r:id="rId5"/>
    <p:sldId id="269" r:id="rId6"/>
    <p:sldId id="272" r:id="rId7"/>
    <p:sldId id="267" r:id="rId8"/>
    <p:sldId id="258" r:id="rId9"/>
    <p:sldId id="259" r:id="rId10"/>
    <p:sldId id="275" r:id="rId11"/>
    <p:sldId id="264" r:id="rId12"/>
    <p:sldId id="260" r:id="rId13"/>
    <p:sldId id="276" r:id="rId14"/>
    <p:sldId id="270" r:id="rId15"/>
    <p:sldId id="261" r:id="rId16"/>
    <p:sldId id="271" r:id="rId17"/>
    <p:sldId id="266" r:id="rId18"/>
    <p:sldId id="268" r:id="rId19"/>
    <p:sldId id="273" r:id="rId20"/>
    <p:sldId id="277" r:id="rId21"/>
    <p:sldId id="278"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xmlns=""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8" autoAdjust="0"/>
    <p:restoredTop sz="86364" autoAdjust="0"/>
  </p:normalViewPr>
  <p:slideViewPr>
    <p:cSldViewPr snapToGrid="0">
      <p:cViewPr varScale="1">
        <p:scale>
          <a:sx n="74" d="100"/>
          <a:sy n="74" d="100"/>
        </p:scale>
        <p:origin x="-1026" y="-90"/>
      </p:cViewPr>
      <p:guideLst>
        <p:guide orient="horz" pos="2160"/>
        <p:guide pos="3840"/>
      </p:guideLst>
    </p:cSldViewPr>
  </p:slideViewPr>
  <p:outlineViewPr>
    <p:cViewPr>
      <p:scale>
        <a:sx n="33" d="100"/>
        <a:sy n="33" d="100"/>
      </p:scale>
      <p:origin x="0" y="21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47071515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77971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99661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033223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2108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pPr/>
              <a:t>8/3/2025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83525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96647863"/>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91482292"/>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D92BC-42A9-434B-8530-ADBF4485E407}"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22691583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D92BC-42A9-434B-8530-ADBF4485E407}"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6033177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D92BC-42A9-434B-8530-ADBF4485E407}"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2878724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D92BC-42A9-434B-8530-ADBF4485E407}" type="datetimeFigureOut">
              <a:rPr lang="en-US" smtClean="0"/>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18331393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D92BC-42A9-434B-8530-ADBF4485E407}" type="datetimeFigureOut">
              <a:rPr lang="en-US" smtClean="0"/>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5015008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D92BC-42A9-434B-8530-ADBF4485E407}" type="datetimeFigureOut">
              <a:rPr lang="en-US" smtClean="0"/>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13051563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1454219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D92BC-42A9-434B-8530-ADBF4485E407}"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2994936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0D92BC-42A9-434B-8530-ADBF4485E407}" type="datetimeFigureOut">
              <a:rPr lang="en-US" smtClean="0"/>
              <a:pPr/>
              <a:t>8/3/2025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673884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Lst>
  <p:transition spd="slow">
    <p:fad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2C003B-1F76-DF86-8FD9-44B7BA5D492E}"/>
              </a:ext>
            </a:extLst>
          </p:cNvPr>
          <p:cNvSpPr>
            <a:spLocks noGrp="1"/>
          </p:cNvSpPr>
          <p:nvPr>
            <p:ph type="ctrTitle"/>
          </p:nvPr>
        </p:nvSpPr>
        <p:spPr>
          <a:xfrm>
            <a:off x="2276669" y="1419226"/>
            <a:ext cx="5197151" cy="2085869"/>
          </a:xfrm>
        </p:spPr>
        <p:txBody>
          <a:bodyPr>
            <a:normAutofit/>
          </a:bodyPr>
          <a:lstStyle/>
          <a:p>
            <a:r>
              <a:rPr lang="en-AE" dirty="0">
                <a:solidFill>
                  <a:schemeClr val="accent2">
                    <a:lumMod val="75000"/>
                  </a:schemeClr>
                </a:solidFill>
              </a:rPr>
              <a:t>Water</a:t>
            </a:r>
            <a:r>
              <a:rPr lang="en-AE" dirty="0">
                <a:solidFill>
                  <a:srgbClr val="FFFFFF"/>
                </a:solidFill>
              </a:rPr>
              <a:t> </a:t>
            </a:r>
            <a:r>
              <a:rPr lang="en-AE" dirty="0">
                <a:solidFill>
                  <a:schemeClr val="accent2">
                    <a:lumMod val="75000"/>
                  </a:schemeClr>
                </a:solidFill>
              </a:rPr>
              <a:t>quality</a:t>
            </a:r>
          </a:p>
        </p:txBody>
      </p:sp>
      <p:sp>
        <p:nvSpPr>
          <p:cNvPr id="3" name="Subtitle 2">
            <a:extLst>
              <a:ext uri="{FF2B5EF4-FFF2-40B4-BE49-F238E27FC236}">
                <a16:creationId xmlns:a16="http://schemas.microsoft.com/office/drawing/2014/main" xmlns="" id="{3CBEAD22-6845-8235-5A34-6AAF87D2EF4E}"/>
              </a:ext>
            </a:extLst>
          </p:cNvPr>
          <p:cNvSpPr>
            <a:spLocks noGrp="1"/>
          </p:cNvSpPr>
          <p:nvPr>
            <p:ph type="subTitle" idx="1"/>
          </p:nvPr>
        </p:nvSpPr>
        <p:spPr>
          <a:xfrm>
            <a:off x="2939144" y="3505095"/>
            <a:ext cx="2621902" cy="1733655"/>
          </a:xfrm>
        </p:spPr>
        <p:txBody>
          <a:bodyPr>
            <a:normAutofit/>
          </a:bodyPr>
          <a:lstStyle/>
          <a:p>
            <a:r>
              <a:rPr lang="en-US" dirty="0">
                <a:solidFill>
                  <a:schemeClr val="accent2"/>
                </a:solidFill>
              </a:rPr>
              <a:t>Data science project</a:t>
            </a:r>
            <a:endParaRPr lang="en-AE" dirty="0">
              <a:solidFill>
                <a:schemeClr val="accent2"/>
              </a:solidFill>
            </a:endParaRPr>
          </a:p>
        </p:txBody>
      </p:sp>
    </p:spTree>
    <p:extLst>
      <p:ext uri="{BB962C8B-B14F-4D97-AF65-F5344CB8AC3E}">
        <p14:creationId xmlns:p14="http://schemas.microsoft.com/office/powerpoint/2010/main" val="221533809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2DF40D-381C-3955-CA7F-7AB5EC790BB0}"/>
              </a:ext>
            </a:extLst>
          </p:cNvPr>
          <p:cNvSpPr>
            <a:spLocks noGrp="1"/>
          </p:cNvSpPr>
          <p:nvPr>
            <p:ph type="title"/>
          </p:nvPr>
        </p:nvSpPr>
        <p:spPr/>
        <p:txBody>
          <a:bodyPr/>
          <a:lstStyle/>
          <a:p>
            <a:r>
              <a:rPr lang="en-US" dirty="0">
                <a:solidFill>
                  <a:schemeClr val="accent2"/>
                </a:solidFill>
              </a:rPr>
              <a:t>                Splitting the data</a:t>
            </a:r>
          </a:p>
        </p:txBody>
      </p:sp>
      <p:pic>
        <p:nvPicPr>
          <p:cNvPr id="5" name="Content Placeholder 4">
            <a:extLst>
              <a:ext uri="{FF2B5EF4-FFF2-40B4-BE49-F238E27FC236}">
                <a16:creationId xmlns:a16="http://schemas.microsoft.com/office/drawing/2014/main" xmlns="" id="{7F42C0AF-93EF-91D1-AF6F-9072A364D0D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78" t="43297" r="36520" b="48049"/>
          <a:stretch/>
        </p:blipFill>
        <p:spPr>
          <a:xfrm>
            <a:off x="1568334" y="2023706"/>
            <a:ext cx="6814668" cy="1320800"/>
          </a:xfrm>
        </p:spPr>
      </p:pic>
    </p:spTree>
    <p:extLst>
      <p:ext uri="{BB962C8B-B14F-4D97-AF65-F5344CB8AC3E}">
        <p14:creationId xmlns:p14="http://schemas.microsoft.com/office/powerpoint/2010/main" val="3804153175"/>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4216E8-C1E7-019C-7D86-06CF9F0B77A7}"/>
              </a:ext>
            </a:extLst>
          </p:cNvPr>
          <p:cNvSpPr>
            <a:spLocks noGrp="1"/>
          </p:cNvSpPr>
          <p:nvPr>
            <p:ph type="title"/>
          </p:nvPr>
        </p:nvSpPr>
        <p:spPr>
          <a:xfrm>
            <a:off x="1946297" y="261258"/>
            <a:ext cx="4435842" cy="1389224"/>
          </a:xfrm>
        </p:spPr>
        <p:txBody>
          <a:bodyPr/>
          <a:lstStyle/>
          <a:p>
            <a:r>
              <a:rPr lang="en-US" dirty="0"/>
              <a:t>                 </a:t>
            </a:r>
            <a:r>
              <a:rPr lang="en-US" dirty="0">
                <a:solidFill>
                  <a:schemeClr val="accent2"/>
                </a:solidFill>
              </a:rPr>
              <a:t>Models</a:t>
            </a:r>
            <a:r>
              <a:rPr lang="en-US" dirty="0"/>
              <a:t>                              </a:t>
            </a:r>
          </a:p>
        </p:txBody>
      </p:sp>
      <p:sp>
        <p:nvSpPr>
          <p:cNvPr id="4" name="Content Placeholder 3">
            <a:extLst>
              <a:ext uri="{FF2B5EF4-FFF2-40B4-BE49-F238E27FC236}">
                <a16:creationId xmlns:a16="http://schemas.microsoft.com/office/drawing/2014/main" xmlns="" id="{E324A921-2C0A-6A8D-8C87-5DED8DF23B98}"/>
              </a:ext>
            </a:extLst>
          </p:cNvPr>
          <p:cNvSpPr>
            <a:spLocks noGrp="1"/>
          </p:cNvSpPr>
          <p:nvPr>
            <p:ph idx="1"/>
          </p:nvPr>
        </p:nvSpPr>
        <p:spPr>
          <a:xfrm>
            <a:off x="686665" y="1230604"/>
            <a:ext cx="8596668" cy="3880773"/>
          </a:xfrm>
        </p:spPr>
        <p:txBody>
          <a:bodyPr/>
          <a:lstStyle/>
          <a:p>
            <a:r>
              <a:rPr lang="en-US" b="1" i="0" dirty="0">
                <a:effectLst/>
                <a:latin typeface="Söhne"/>
              </a:rPr>
              <a:t>Extreme Gradient Boosting (</a:t>
            </a:r>
            <a:r>
              <a:rPr lang="en-US" b="1" i="0" dirty="0" err="1">
                <a:effectLst/>
                <a:latin typeface="Söhne"/>
              </a:rPr>
              <a:t>XGBoost</a:t>
            </a:r>
            <a:r>
              <a:rPr lang="en-US" b="1" i="0" dirty="0">
                <a:effectLst/>
                <a:latin typeface="Söhne"/>
              </a:rPr>
              <a:t>) : </a:t>
            </a:r>
            <a:r>
              <a:rPr lang="en-US" dirty="0">
                <a:solidFill>
                  <a:srgbClr val="374151"/>
                </a:solidFill>
                <a:latin typeface="Söhne"/>
              </a:rPr>
              <a:t>for</a:t>
            </a:r>
            <a:r>
              <a:rPr lang="en-US" b="0" i="0" dirty="0">
                <a:solidFill>
                  <a:srgbClr val="374151"/>
                </a:solidFill>
                <a:effectLst/>
                <a:latin typeface="Söhne"/>
              </a:rPr>
              <a:t> tabular data and aiming for high predictive performance and it provides an efficient and scalable implementation of gradient boosting.</a:t>
            </a:r>
          </a:p>
          <a:p>
            <a:pPr marL="0" indent="0">
              <a:buNone/>
            </a:pPr>
            <a:r>
              <a:rPr lang="en-US" dirty="0"/>
              <a:t/>
            </a:r>
            <a:br>
              <a:rPr lang="en-US" dirty="0"/>
            </a:br>
            <a:endParaRPr lang="en-US" dirty="0"/>
          </a:p>
        </p:txBody>
      </p:sp>
      <p:pic>
        <p:nvPicPr>
          <p:cNvPr id="5" name="Picture 4">
            <a:extLst>
              <a:ext uri="{FF2B5EF4-FFF2-40B4-BE49-F238E27FC236}">
                <a16:creationId xmlns:a16="http://schemas.microsoft.com/office/drawing/2014/main" xmlns="" id="{0578C3AB-27BD-E56B-DBCA-205D0C967BF6}"/>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25306" r="63617" b="44218"/>
          <a:stretch/>
        </p:blipFill>
        <p:spPr>
          <a:xfrm>
            <a:off x="3014339" y="2619828"/>
            <a:ext cx="3941320" cy="2090058"/>
          </a:xfrm>
          <a:prstGeom prst="rect">
            <a:avLst/>
          </a:prstGeom>
        </p:spPr>
      </p:pic>
    </p:spTree>
    <p:extLst>
      <p:ext uri="{BB962C8B-B14F-4D97-AF65-F5344CB8AC3E}">
        <p14:creationId xmlns:p14="http://schemas.microsoft.com/office/powerpoint/2010/main" val="377689295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36261-EFB3-D721-988E-ED41CA9B3A8D}"/>
              </a:ext>
            </a:extLst>
          </p:cNvPr>
          <p:cNvSpPr>
            <a:spLocks noGrp="1"/>
          </p:cNvSpPr>
          <p:nvPr>
            <p:ph type="title"/>
          </p:nvPr>
        </p:nvSpPr>
        <p:spPr/>
        <p:txBody>
          <a:bodyPr/>
          <a:lstStyle/>
          <a:p>
            <a:pPr algn="ctr"/>
            <a:r>
              <a:rPr lang="en-AE" dirty="0"/>
              <a:t>   </a:t>
            </a:r>
          </a:p>
        </p:txBody>
      </p:sp>
      <p:sp>
        <p:nvSpPr>
          <p:cNvPr id="3" name="Content Placeholder 2">
            <a:extLst>
              <a:ext uri="{FF2B5EF4-FFF2-40B4-BE49-F238E27FC236}">
                <a16:creationId xmlns:a16="http://schemas.microsoft.com/office/drawing/2014/main" xmlns="" id="{9D1B51E6-4905-80F2-C60C-2DB1A14FCB69}"/>
              </a:ext>
            </a:extLst>
          </p:cNvPr>
          <p:cNvSpPr>
            <a:spLocks noGrp="1"/>
          </p:cNvSpPr>
          <p:nvPr>
            <p:ph idx="1"/>
          </p:nvPr>
        </p:nvSpPr>
        <p:spPr>
          <a:xfrm>
            <a:off x="677334" y="1184196"/>
            <a:ext cx="8596668" cy="3880773"/>
          </a:xfrm>
        </p:spPr>
        <p:txBody>
          <a:bodyPr/>
          <a:lstStyle/>
          <a:p>
            <a:r>
              <a:rPr lang="en-US" b="1" i="0" dirty="0">
                <a:effectLst/>
                <a:latin typeface="Söhne"/>
              </a:rPr>
              <a:t>Support Vector Machine (SVM) Model : </a:t>
            </a:r>
            <a:r>
              <a:rPr lang="en-US" b="0" i="0" dirty="0">
                <a:solidFill>
                  <a:srgbClr val="374151"/>
                </a:solidFill>
                <a:effectLst/>
                <a:latin typeface="Söhne"/>
              </a:rPr>
              <a:t>SVMs can handle non-linear relationships effectively, thanks to the use of kernel functions. If the relationship between water quality and the features is complex and non-linear, SVMs with an appropriate kernel (e.g., radial basis function, RBF) can capture these patterns.</a:t>
            </a:r>
            <a:endParaRPr lang="en-US" dirty="0"/>
          </a:p>
        </p:txBody>
      </p:sp>
      <p:sp>
        <p:nvSpPr>
          <p:cNvPr id="6" name="Title 1">
            <a:extLst>
              <a:ext uri="{FF2B5EF4-FFF2-40B4-BE49-F238E27FC236}">
                <a16:creationId xmlns:a16="http://schemas.microsoft.com/office/drawing/2014/main" xmlns="" id="{5DF5B41B-41FB-EFD0-E34B-735562C8C478}"/>
              </a:ext>
            </a:extLst>
          </p:cNvPr>
          <p:cNvSpPr txBox="1">
            <a:spLocks/>
          </p:cNvSpPr>
          <p:nvPr/>
        </p:nvSpPr>
        <p:spPr>
          <a:xfrm>
            <a:off x="6466114" y="839754"/>
            <a:ext cx="4773386" cy="1065246"/>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endParaRPr lang="en-AE" b="0" dirty="0">
              <a:solidFill>
                <a:schemeClr val="bg1"/>
              </a:solidFill>
            </a:endParaRPr>
          </a:p>
        </p:txBody>
      </p:sp>
      <p:pic>
        <p:nvPicPr>
          <p:cNvPr id="7" name="Picture 6">
            <a:extLst>
              <a:ext uri="{FF2B5EF4-FFF2-40B4-BE49-F238E27FC236}">
                <a16:creationId xmlns:a16="http://schemas.microsoft.com/office/drawing/2014/main" xmlns="" id="{7D1F4699-C4BC-0729-334F-26029A8C38F3}"/>
              </a:ext>
            </a:extLst>
          </p:cNvPr>
          <p:cNvPicPr>
            <a:picLocks noChangeAspect="1"/>
          </p:cNvPicPr>
          <p:nvPr/>
        </p:nvPicPr>
        <p:blipFill rotWithShape="1">
          <a:blip r:embed="rId2">
            <a:extLst>
              <a:ext uri="{28A0092B-C50C-407E-A947-70E740481C1C}">
                <a14:useLocalDpi xmlns:a14="http://schemas.microsoft.com/office/drawing/2010/main" val="0"/>
              </a:ext>
            </a:extLst>
          </a:blip>
          <a:srcRect l="4439" t="22598" r="58366" b="37712"/>
          <a:stretch/>
        </p:blipFill>
        <p:spPr>
          <a:xfrm>
            <a:off x="2708329" y="2836506"/>
            <a:ext cx="4534677" cy="2472612"/>
          </a:xfrm>
          <a:prstGeom prst="rect">
            <a:avLst/>
          </a:prstGeom>
        </p:spPr>
      </p:pic>
    </p:spTree>
    <p:extLst>
      <p:ext uri="{BB962C8B-B14F-4D97-AF65-F5344CB8AC3E}">
        <p14:creationId xmlns:p14="http://schemas.microsoft.com/office/powerpoint/2010/main" val="154119486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E1A2CC-028A-982A-AABD-B9878DF9588D}"/>
              </a:ext>
            </a:extLst>
          </p:cNvPr>
          <p:cNvSpPr>
            <a:spLocks noGrp="1"/>
          </p:cNvSpPr>
          <p:nvPr>
            <p:ph type="title"/>
          </p:nvPr>
        </p:nvSpPr>
        <p:spPr/>
        <p:txBody>
          <a:bodyPr/>
          <a:lstStyle/>
          <a:p>
            <a:r>
              <a:rPr lang="en-US" dirty="0"/>
              <a:t>           </a:t>
            </a:r>
          </a:p>
        </p:txBody>
      </p:sp>
      <p:sp>
        <p:nvSpPr>
          <p:cNvPr id="4" name="Content Placeholder 3">
            <a:extLst>
              <a:ext uri="{FF2B5EF4-FFF2-40B4-BE49-F238E27FC236}">
                <a16:creationId xmlns:a16="http://schemas.microsoft.com/office/drawing/2014/main" xmlns="" id="{9C543F5F-1CCC-968E-E277-E8D415D8942A}"/>
              </a:ext>
            </a:extLst>
          </p:cNvPr>
          <p:cNvSpPr>
            <a:spLocks noGrp="1"/>
          </p:cNvSpPr>
          <p:nvPr>
            <p:ph idx="1"/>
          </p:nvPr>
        </p:nvSpPr>
        <p:spPr>
          <a:xfrm>
            <a:off x="751980" y="1171543"/>
            <a:ext cx="8596668" cy="3880773"/>
          </a:xfrm>
        </p:spPr>
        <p:txBody>
          <a:bodyPr/>
          <a:lstStyle/>
          <a:p>
            <a:r>
              <a:rPr lang="en-US" b="1" i="0" dirty="0">
                <a:effectLst/>
                <a:latin typeface="Söhne"/>
              </a:rPr>
              <a:t>Random Forest Classifier : </a:t>
            </a:r>
            <a:r>
              <a:rPr lang="en-US" b="0" i="0" dirty="0">
                <a:solidFill>
                  <a:srgbClr val="374151"/>
                </a:solidFill>
                <a:effectLst/>
                <a:latin typeface="Söhne"/>
              </a:rPr>
              <a:t>This ensemble approach often leads to more robust and accurate predictions compared to individual models, especially when dealing with complex relationships in the data.</a:t>
            </a:r>
            <a:endParaRPr lang="en-US" dirty="0"/>
          </a:p>
        </p:txBody>
      </p:sp>
      <p:pic>
        <p:nvPicPr>
          <p:cNvPr id="5" name="Picture 4">
            <a:extLst>
              <a:ext uri="{FF2B5EF4-FFF2-40B4-BE49-F238E27FC236}">
                <a16:creationId xmlns:a16="http://schemas.microsoft.com/office/drawing/2014/main" xmlns="" id="{501B6106-7615-9965-CAB1-1F0F316A8EBC}"/>
              </a:ext>
            </a:extLst>
          </p:cNvPr>
          <p:cNvPicPr>
            <a:picLocks noChangeAspect="1"/>
          </p:cNvPicPr>
          <p:nvPr/>
        </p:nvPicPr>
        <p:blipFill rotWithShape="1">
          <a:blip r:embed="rId2">
            <a:extLst>
              <a:ext uri="{28A0092B-C50C-407E-A947-70E740481C1C}">
                <a14:useLocalDpi xmlns:a14="http://schemas.microsoft.com/office/drawing/2010/main" val="0"/>
              </a:ext>
            </a:extLst>
          </a:blip>
          <a:srcRect l="4286" t="22041" r="55995" b="37755"/>
          <a:stretch/>
        </p:blipFill>
        <p:spPr>
          <a:xfrm>
            <a:off x="2554374" y="2696547"/>
            <a:ext cx="4842588" cy="2640564"/>
          </a:xfrm>
          <a:prstGeom prst="rect">
            <a:avLst/>
          </a:prstGeom>
        </p:spPr>
      </p:pic>
    </p:spTree>
    <p:extLst>
      <p:ext uri="{BB962C8B-B14F-4D97-AF65-F5344CB8AC3E}">
        <p14:creationId xmlns:p14="http://schemas.microsoft.com/office/powerpoint/2010/main" val="191803524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A175DF5-DFA5-D017-347F-901AF3EF3613}"/>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xmlns="" id="{78FD44C1-F80A-2DC1-CFA0-61B1271C24CA}"/>
              </a:ext>
            </a:extLst>
          </p:cNvPr>
          <p:cNvSpPr>
            <a:spLocks noGrp="1"/>
          </p:cNvSpPr>
          <p:nvPr>
            <p:ph idx="1"/>
          </p:nvPr>
        </p:nvSpPr>
        <p:spPr>
          <a:xfrm>
            <a:off x="677334" y="1199536"/>
            <a:ext cx="8596668" cy="3880773"/>
          </a:xfrm>
        </p:spPr>
        <p:txBody>
          <a:bodyPr/>
          <a:lstStyle/>
          <a:p>
            <a:r>
              <a:rPr lang="en-US" b="1" i="0" dirty="0">
                <a:effectLst/>
                <a:latin typeface="Söhne"/>
              </a:rPr>
              <a:t>Feedforward Neural Network (FNN) Model : </a:t>
            </a:r>
            <a:r>
              <a:rPr lang="en-US" b="0" i="0" dirty="0">
                <a:solidFill>
                  <a:srgbClr val="374151"/>
                </a:solidFill>
                <a:effectLst/>
                <a:latin typeface="Söhne"/>
              </a:rPr>
              <a:t>FNNs can automatically learn hierarchical representations and features from the data. This is particularly useful when dealing with high-dimensional datasets like this , where the relationships between features may be subtle and multi-layered.</a:t>
            </a:r>
            <a:endParaRPr lang="en-US" dirty="0"/>
          </a:p>
        </p:txBody>
      </p:sp>
      <p:pic>
        <p:nvPicPr>
          <p:cNvPr id="3" name="Picture 2">
            <a:extLst>
              <a:ext uri="{FF2B5EF4-FFF2-40B4-BE49-F238E27FC236}">
                <a16:creationId xmlns:a16="http://schemas.microsoft.com/office/drawing/2014/main" xmlns="" id="{685991F0-A428-ACE5-456E-BD6B2AF5945F}"/>
              </a:ext>
            </a:extLst>
          </p:cNvPr>
          <p:cNvPicPr>
            <a:picLocks noChangeAspect="1"/>
          </p:cNvPicPr>
          <p:nvPr/>
        </p:nvPicPr>
        <p:blipFill rotWithShape="1">
          <a:blip r:embed="rId2">
            <a:extLst>
              <a:ext uri="{28A0092B-C50C-407E-A947-70E740481C1C}">
                <a14:useLocalDpi xmlns:a14="http://schemas.microsoft.com/office/drawing/2010/main" val="0"/>
              </a:ext>
            </a:extLst>
          </a:blip>
          <a:srcRect l="4055" t="29932" r="46047" b="20000"/>
          <a:stretch/>
        </p:blipFill>
        <p:spPr>
          <a:xfrm>
            <a:off x="307910" y="2520336"/>
            <a:ext cx="6083560" cy="3433666"/>
          </a:xfrm>
          <a:prstGeom prst="rect">
            <a:avLst/>
          </a:prstGeom>
        </p:spPr>
      </p:pic>
    </p:spTree>
    <p:extLst>
      <p:ext uri="{BB962C8B-B14F-4D97-AF65-F5344CB8AC3E}">
        <p14:creationId xmlns:p14="http://schemas.microsoft.com/office/powerpoint/2010/main" val="879608180"/>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AE02033-A0BA-C1B3-DF71-6F3CAB550D45}"/>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marL="292608" lvl="2">
              <a:spcBef>
                <a:spcPct val="20000"/>
              </a:spcBef>
              <a:spcAft>
                <a:spcPts val="600"/>
              </a:spcAft>
              <a:buClr>
                <a:schemeClr val="accent2"/>
              </a:buClr>
              <a:buSzPct val="92000"/>
            </a:pPr>
            <a:endParaRPr lang="en-US" dirty="0">
              <a:solidFill>
                <a:schemeClr val="tx2"/>
              </a:solidFill>
            </a:endParaRPr>
          </a:p>
        </p:txBody>
      </p:sp>
      <p:sp>
        <p:nvSpPr>
          <p:cNvPr id="2" name="Title 1">
            <a:extLst>
              <a:ext uri="{FF2B5EF4-FFF2-40B4-BE49-F238E27FC236}">
                <a16:creationId xmlns:a16="http://schemas.microsoft.com/office/drawing/2014/main" xmlns="" id="{E5803585-B5C4-A369-1F11-8EA56CFD1AF3}"/>
              </a:ext>
            </a:extLst>
          </p:cNvPr>
          <p:cNvSpPr>
            <a:spLocks noGrp="1"/>
          </p:cNvSpPr>
          <p:nvPr>
            <p:ph type="title"/>
          </p:nvPr>
        </p:nvSpPr>
        <p:spPr/>
        <p:txBody>
          <a:bodyPr/>
          <a:lstStyle/>
          <a:p>
            <a:r>
              <a:rPr lang="en-US" dirty="0"/>
              <a:t>  </a:t>
            </a:r>
          </a:p>
        </p:txBody>
      </p:sp>
      <p:sp>
        <p:nvSpPr>
          <p:cNvPr id="7" name="Content Placeholder 6">
            <a:extLst>
              <a:ext uri="{FF2B5EF4-FFF2-40B4-BE49-F238E27FC236}">
                <a16:creationId xmlns:a16="http://schemas.microsoft.com/office/drawing/2014/main" xmlns="" id="{B579329F-FCE5-015A-8F09-42E720826B31}"/>
              </a:ext>
            </a:extLst>
          </p:cNvPr>
          <p:cNvSpPr>
            <a:spLocks noGrp="1"/>
          </p:cNvSpPr>
          <p:nvPr>
            <p:ph idx="1"/>
          </p:nvPr>
        </p:nvSpPr>
        <p:spPr>
          <a:xfrm>
            <a:off x="677334" y="916200"/>
            <a:ext cx="8596668" cy="3880773"/>
          </a:xfrm>
        </p:spPr>
        <p:txBody>
          <a:bodyPr/>
          <a:lstStyle/>
          <a:p>
            <a:pPr marL="292608" lvl="2" indent="0">
              <a:buNone/>
            </a:pPr>
            <a:endParaRPr lang="en-AE" dirty="0"/>
          </a:p>
          <a:p>
            <a:r>
              <a:rPr lang="en-US" b="1" i="0" dirty="0">
                <a:effectLst/>
                <a:latin typeface="Söhne"/>
              </a:rPr>
              <a:t>Modified Feedforward Neural Network (FNN) Model : </a:t>
            </a:r>
            <a:r>
              <a:rPr lang="en-US" b="0" i="0" dirty="0">
                <a:solidFill>
                  <a:srgbClr val="374151"/>
                </a:solidFill>
                <a:effectLst/>
                <a:latin typeface="Söhne"/>
              </a:rPr>
              <a:t>The modified FNN with dropout layers is used to address potential overfitting issues. If the dataset is not large or if the neural network is prone to memorizing noise in the training data, the addition of dropout layers can act as a regularization technique, preventing the network from becoming too reliant on specific features.</a:t>
            </a:r>
            <a:endParaRPr lang="en-US" dirty="0"/>
          </a:p>
        </p:txBody>
      </p:sp>
      <p:pic>
        <p:nvPicPr>
          <p:cNvPr id="4" name="Picture 3">
            <a:extLst>
              <a:ext uri="{FF2B5EF4-FFF2-40B4-BE49-F238E27FC236}">
                <a16:creationId xmlns:a16="http://schemas.microsoft.com/office/drawing/2014/main" xmlns="" id="{DA2E69A7-B04E-D694-DBC4-6D0911469466}"/>
              </a:ext>
            </a:extLst>
          </p:cNvPr>
          <p:cNvPicPr>
            <a:picLocks noChangeAspect="1"/>
          </p:cNvPicPr>
          <p:nvPr/>
        </p:nvPicPr>
        <p:blipFill rotWithShape="1">
          <a:blip r:embed="rId2">
            <a:extLst>
              <a:ext uri="{28A0092B-C50C-407E-A947-70E740481C1C}">
                <a14:useLocalDpi xmlns:a14="http://schemas.microsoft.com/office/drawing/2010/main" val="0"/>
              </a:ext>
            </a:extLst>
          </a:blip>
          <a:srcRect l="4208" t="28147" r="35792" b="16327"/>
          <a:stretch/>
        </p:blipFill>
        <p:spPr>
          <a:xfrm>
            <a:off x="366590" y="2751494"/>
            <a:ext cx="6640700" cy="3309775"/>
          </a:xfrm>
          <a:prstGeom prst="rect">
            <a:avLst/>
          </a:prstGeom>
        </p:spPr>
      </p:pic>
    </p:spTree>
    <p:extLst>
      <p:ext uri="{BB962C8B-B14F-4D97-AF65-F5344CB8AC3E}">
        <p14:creationId xmlns:p14="http://schemas.microsoft.com/office/powerpoint/2010/main" val="266710130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C13092-F29C-CAB3-B46F-9BB4F9A9487D}"/>
              </a:ext>
            </a:extLst>
          </p:cNvPr>
          <p:cNvSpPr>
            <a:spLocks noGrp="1"/>
          </p:cNvSpPr>
          <p:nvPr>
            <p:ph type="title"/>
          </p:nvPr>
        </p:nvSpPr>
        <p:spPr/>
        <p:txBody>
          <a:bodyPr/>
          <a:lstStyle/>
          <a:p>
            <a:r>
              <a:rPr lang="en-US" dirty="0">
                <a:solidFill>
                  <a:schemeClr val="accent2"/>
                </a:solidFill>
              </a:rPr>
              <a:t>                         Results</a:t>
            </a:r>
          </a:p>
        </p:txBody>
      </p:sp>
      <p:sp>
        <p:nvSpPr>
          <p:cNvPr id="3" name="Content Placeholder 2">
            <a:extLst>
              <a:ext uri="{FF2B5EF4-FFF2-40B4-BE49-F238E27FC236}">
                <a16:creationId xmlns:a16="http://schemas.microsoft.com/office/drawing/2014/main" xmlns="" id="{2C3F3EBA-7F55-B55D-CC98-A7A3166A3D59}"/>
              </a:ext>
            </a:extLst>
          </p:cNvPr>
          <p:cNvSpPr>
            <a:spLocks noGrp="1"/>
          </p:cNvSpPr>
          <p:nvPr>
            <p:ph idx="1"/>
          </p:nvPr>
        </p:nvSpPr>
        <p:spPr>
          <a:xfrm>
            <a:off x="537374" y="1530220"/>
            <a:ext cx="8485327" cy="3795138"/>
          </a:xfrm>
        </p:spPr>
        <p:txBody>
          <a:bodyPr>
            <a:normAutofit fontScale="85000" lnSpcReduction="20000"/>
          </a:bodyPr>
          <a:lstStyle/>
          <a:p>
            <a:r>
              <a:rPr lang="en-US" b="1" i="0" dirty="0">
                <a:effectLst/>
                <a:latin typeface="Söhne"/>
              </a:rPr>
              <a:t>Extreme Gradient Boosting (</a:t>
            </a:r>
            <a:r>
              <a:rPr lang="en-US" b="1" i="0" dirty="0" err="1">
                <a:effectLst/>
                <a:latin typeface="Söhne"/>
              </a:rPr>
              <a:t>XGBoost</a:t>
            </a:r>
            <a:r>
              <a:rPr lang="en-US" b="1" i="0" dirty="0">
                <a:effectLst/>
                <a:latin typeface="Söhne"/>
              </a:rPr>
              <a:t>) Classifier  : </a:t>
            </a:r>
          </a:p>
          <a:p>
            <a:endParaRPr lang="en-US" b="1" dirty="0">
              <a:latin typeface="Söhne"/>
            </a:endParaRPr>
          </a:p>
          <a:p>
            <a:endParaRPr lang="en-US" b="1" i="0" dirty="0">
              <a:effectLst/>
              <a:latin typeface="Söhne"/>
            </a:endParaRPr>
          </a:p>
          <a:p>
            <a:endParaRPr lang="en-US" b="1" i="0" dirty="0">
              <a:effectLst/>
              <a:latin typeface="Söhne"/>
            </a:endParaRPr>
          </a:p>
          <a:p>
            <a:pPr marL="0" indent="0">
              <a:buNone/>
            </a:pPr>
            <a:endParaRPr lang="en-US" b="1" i="0" dirty="0">
              <a:effectLst/>
              <a:latin typeface="Söhne"/>
            </a:endParaRPr>
          </a:p>
          <a:p>
            <a:endParaRPr lang="en-US" b="1" dirty="0">
              <a:latin typeface="Söhne"/>
            </a:endParaRPr>
          </a:p>
          <a:p>
            <a:endParaRPr lang="en-US" b="1" i="0" dirty="0">
              <a:effectLst/>
              <a:latin typeface="Söhne"/>
            </a:endParaRPr>
          </a:p>
          <a:p>
            <a:r>
              <a:rPr lang="en-US" b="1" i="0" dirty="0">
                <a:effectLst/>
                <a:latin typeface="Söhne"/>
              </a:rPr>
              <a:t> Random Forest Classifier :</a:t>
            </a:r>
            <a:endParaRPr lang="en-US" b="1" dirty="0">
              <a:latin typeface="Söhne"/>
            </a:endParaRPr>
          </a:p>
          <a:p>
            <a:endParaRPr lang="en-US" b="1" i="0" dirty="0">
              <a:effectLst/>
              <a:latin typeface="Söhne"/>
            </a:endParaRPr>
          </a:p>
          <a:p>
            <a:endParaRPr lang="en-US" b="1" dirty="0">
              <a:latin typeface="Söhne"/>
            </a:endParaRPr>
          </a:p>
          <a:p>
            <a:pPr marL="0" indent="0">
              <a:buNone/>
            </a:pPr>
            <a:endParaRPr lang="en-US" b="1" dirty="0">
              <a:latin typeface="Söhne"/>
            </a:endParaRPr>
          </a:p>
          <a:p>
            <a:pPr marL="0" indent="0">
              <a:buNone/>
            </a:pPr>
            <a:r>
              <a:rPr lang="en-US" b="1" i="0" dirty="0">
                <a:effectLst/>
                <a:latin typeface="Söhne"/>
              </a:rPr>
              <a:t>                                                                                                                                                                                                                                                                                                              </a:t>
            </a:r>
          </a:p>
        </p:txBody>
      </p:sp>
      <p:pic>
        <p:nvPicPr>
          <p:cNvPr id="5" name="Picture 4">
            <a:extLst>
              <a:ext uri="{FF2B5EF4-FFF2-40B4-BE49-F238E27FC236}">
                <a16:creationId xmlns:a16="http://schemas.microsoft.com/office/drawing/2014/main" xmlns="" id="{9EF8ABDF-1577-8BB1-5E8E-C23C7CCCB51F}"/>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40817" r="65178" b="28147"/>
          <a:stretch/>
        </p:blipFill>
        <p:spPr>
          <a:xfrm>
            <a:off x="2129830" y="1833903"/>
            <a:ext cx="3321699" cy="1852128"/>
          </a:xfrm>
          <a:prstGeom prst="rect">
            <a:avLst/>
          </a:prstGeom>
        </p:spPr>
      </p:pic>
      <p:pic>
        <p:nvPicPr>
          <p:cNvPr id="7" name="Picture 6">
            <a:extLst>
              <a:ext uri="{FF2B5EF4-FFF2-40B4-BE49-F238E27FC236}">
                <a16:creationId xmlns:a16="http://schemas.microsoft.com/office/drawing/2014/main" xmlns="" id="{7399D6EC-72C5-81D2-1FAC-124BA81E6202}"/>
              </a:ext>
            </a:extLst>
          </p:cNvPr>
          <p:cNvPicPr>
            <a:picLocks noChangeAspect="1"/>
          </p:cNvPicPr>
          <p:nvPr/>
        </p:nvPicPr>
        <p:blipFill rotWithShape="1">
          <a:blip r:embed="rId3">
            <a:extLst>
              <a:ext uri="{28A0092B-C50C-407E-A947-70E740481C1C}">
                <a14:useLocalDpi xmlns:a14="http://schemas.microsoft.com/office/drawing/2010/main" val="0"/>
              </a:ext>
            </a:extLst>
          </a:blip>
          <a:srcRect l="4287" t="41360" r="65867" b="29252"/>
          <a:stretch/>
        </p:blipFill>
        <p:spPr>
          <a:xfrm>
            <a:off x="2213806" y="4098033"/>
            <a:ext cx="3468537" cy="1852129"/>
          </a:xfrm>
          <a:prstGeom prst="rect">
            <a:avLst/>
          </a:prstGeom>
        </p:spPr>
      </p:pic>
    </p:spTree>
    <p:extLst>
      <p:ext uri="{BB962C8B-B14F-4D97-AF65-F5344CB8AC3E}">
        <p14:creationId xmlns:p14="http://schemas.microsoft.com/office/powerpoint/2010/main" val="409950753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B9B6D-48BA-B4CC-61DA-BFCA113D0B64}"/>
              </a:ext>
            </a:extLst>
          </p:cNvPr>
          <p:cNvSpPr>
            <a:spLocks noGrp="1"/>
          </p:cNvSpPr>
          <p:nvPr>
            <p:ph type="title"/>
          </p:nvPr>
        </p:nvSpPr>
        <p:spPr/>
        <p:txBody>
          <a:bodyPr/>
          <a:lstStyle/>
          <a:p>
            <a:r>
              <a:rPr lang="en-US" dirty="0"/>
              <a:t>  </a:t>
            </a:r>
            <a:br>
              <a:rPr lang="en-US" dirty="0"/>
            </a:br>
            <a:endParaRPr lang="en-US" dirty="0"/>
          </a:p>
        </p:txBody>
      </p:sp>
      <p:sp>
        <p:nvSpPr>
          <p:cNvPr id="3" name="Content Placeholder 2">
            <a:extLst>
              <a:ext uri="{FF2B5EF4-FFF2-40B4-BE49-F238E27FC236}">
                <a16:creationId xmlns:a16="http://schemas.microsoft.com/office/drawing/2014/main" xmlns="" id="{E4001E9D-4BD9-473F-35E8-79A7927277BD}"/>
              </a:ext>
            </a:extLst>
          </p:cNvPr>
          <p:cNvSpPr>
            <a:spLocks noGrp="1"/>
          </p:cNvSpPr>
          <p:nvPr>
            <p:ph idx="1"/>
          </p:nvPr>
        </p:nvSpPr>
        <p:spPr>
          <a:xfrm>
            <a:off x="677334" y="642809"/>
            <a:ext cx="8596668" cy="3880773"/>
          </a:xfrm>
        </p:spPr>
        <p:txBody>
          <a:bodyPr>
            <a:normAutofit fontScale="85000" lnSpcReduction="20000"/>
          </a:bodyPr>
          <a:lstStyle/>
          <a:p>
            <a:pPr marL="0" indent="0">
              <a:buNone/>
            </a:pPr>
            <a:endParaRPr lang="en-US" dirty="0"/>
          </a:p>
          <a:p>
            <a:r>
              <a:rPr lang="en-US" dirty="0"/>
              <a:t>(</a:t>
            </a:r>
            <a:r>
              <a:rPr lang="en-US" b="1" dirty="0"/>
              <a:t>SVM) model </a:t>
            </a:r>
            <a:r>
              <a:rPr lang="en-US" dirty="0"/>
              <a:t>: </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r>
              <a:rPr lang="en-US" b="1" i="0" dirty="0">
                <a:effectLst/>
                <a:latin typeface="Söhne"/>
              </a:rPr>
              <a:t>(FNN) Model</a:t>
            </a:r>
          </a:p>
          <a:p>
            <a:endParaRPr lang="en-US" b="1" dirty="0">
              <a:latin typeface="Söhne"/>
            </a:endParaRPr>
          </a:p>
          <a:p>
            <a:endParaRPr lang="en-US" b="1" dirty="0">
              <a:latin typeface="Söhne"/>
            </a:endParaRPr>
          </a:p>
          <a:p>
            <a:endParaRPr lang="en-US" b="1" dirty="0">
              <a:latin typeface="Söhne"/>
            </a:endParaRPr>
          </a:p>
          <a:p>
            <a:endParaRPr lang="en-US" b="1" dirty="0">
              <a:latin typeface="Söhne"/>
            </a:endParaRPr>
          </a:p>
          <a:p>
            <a:endParaRPr lang="en-US" b="1" dirty="0">
              <a:latin typeface="Söhne"/>
            </a:endParaRP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70AA909A-FEAA-C5B5-C034-86F2F6D1584E}"/>
              </a:ext>
            </a:extLst>
          </p:cNvPr>
          <p:cNvPicPr>
            <a:picLocks noChangeAspect="1"/>
          </p:cNvPicPr>
          <p:nvPr/>
        </p:nvPicPr>
        <p:blipFill rotWithShape="1">
          <a:blip r:embed="rId2">
            <a:extLst>
              <a:ext uri="{28A0092B-C50C-407E-A947-70E740481C1C}">
                <a14:useLocalDpi xmlns:a14="http://schemas.microsoft.com/office/drawing/2010/main" val="0"/>
              </a:ext>
            </a:extLst>
          </a:blip>
          <a:srcRect l="5556" t="37823" r="65025" b="29387"/>
          <a:stretch/>
        </p:blipFill>
        <p:spPr>
          <a:xfrm>
            <a:off x="1899331" y="4458268"/>
            <a:ext cx="3586756" cy="2052735"/>
          </a:xfrm>
          <a:prstGeom prst="rect">
            <a:avLst/>
          </a:prstGeom>
        </p:spPr>
      </p:pic>
      <p:pic>
        <p:nvPicPr>
          <p:cNvPr id="6" name="Picture 5">
            <a:extLst>
              <a:ext uri="{FF2B5EF4-FFF2-40B4-BE49-F238E27FC236}">
                <a16:creationId xmlns:a16="http://schemas.microsoft.com/office/drawing/2014/main" xmlns="" id="{E9A9F817-C29C-8489-7330-7BF40472A6D7}"/>
              </a:ext>
            </a:extLst>
          </p:cNvPr>
          <p:cNvPicPr>
            <a:picLocks noChangeAspect="1"/>
          </p:cNvPicPr>
          <p:nvPr/>
        </p:nvPicPr>
        <p:blipFill rotWithShape="1">
          <a:blip r:embed="rId3">
            <a:extLst>
              <a:ext uri="{28A0092B-C50C-407E-A947-70E740481C1C}">
                <a14:useLocalDpi xmlns:a14="http://schemas.microsoft.com/office/drawing/2010/main" val="0"/>
              </a:ext>
            </a:extLst>
          </a:blip>
          <a:srcRect l="4637" t="46803" r="65944" b="23265"/>
          <a:stretch/>
        </p:blipFill>
        <p:spPr>
          <a:xfrm>
            <a:off x="1992950" y="1248536"/>
            <a:ext cx="3586756" cy="2052735"/>
          </a:xfrm>
          <a:prstGeom prst="rect">
            <a:avLst/>
          </a:prstGeom>
        </p:spPr>
      </p:pic>
    </p:spTree>
    <p:extLst>
      <p:ext uri="{BB962C8B-B14F-4D97-AF65-F5344CB8AC3E}">
        <p14:creationId xmlns:p14="http://schemas.microsoft.com/office/powerpoint/2010/main" val="62596901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BAE20-F5D1-7B20-6566-C3D39CF2313B}"/>
              </a:ext>
            </a:extLst>
          </p:cNvPr>
          <p:cNvSpPr>
            <a:spLocks noGrp="1"/>
          </p:cNvSpPr>
          <p:nvPr>
            <p:ph type="title"/>
          </p:nvPr>
        </p:nvSpPr>
        <p:spPr/>
        <p:txBody>
          <a:bodyPr/>
          <a:lstStyle/>
          <a:p>
            <a:r>
              <a:rPr lang="en-US" dirty="0"/>
              <a:t>  </a:t>
            </a:r>
          </a:p>
        </p:txBody>
      </p:sp>
      <p:sp>
        <p:nvSpPr>
          <p:cNvPr id="4" name="Content Placeholder 3">
            <a:extLst>
              <a:ext uri="{FF2B5EF4-FFF2-40B4-BE49-F238E27FC236}">
                <a16:creationId xmlns:a16="http://schemas.microsoft.com/office/drawing/2014/main" xmlns="" id="{F694050C-0969-9554-5EA5-73FF64315823}"/>
              </a:ext>
            </a:extLst>
          </p:cNvPr>
          <p:cNvSpPr>
            <a:spLocks noGrp="1"/>
          </p:cNvSpPr>
          <p:nvPr>
            <p:ph idx="1"/>
          </p:nvPr>
        </p:nvSpPr>
        <p:spPr>
          <a:xfrm>
            <a:off x="425408" y="1046828"/>
            <a:ext cx="8596668" cy="3880773"/>
          </a:xfrm>
        </p:spPr>
        <p:txBody>
          <a:bodyPr>
            <a:normAutofit fontScale="92500" lnSpcReduction="20000"/>
          </a:bodyPr>
          <a:lstStyle/>
          <a:p>
            <a:r>
              <a:rPr lang="en-US" b="1" i="0" dirty="0">
                <a:effectLst/>
                <a:latin typeface="Söhne"/>
              </a:rPr>
              <a:t>Modified (FNN) Model :</a:t>
            </a:r>
          </a:p>
          <a:p>
            <a:endParaRPr lang="en-US" b="1" dirty="0">
              <a:latin typeface="Söhne"/>
            </a:endParaRPr>
          </a:p>
          <a:p>
            <a:endParaRPr lang="en-US" b="1" i="0" dirty="0">
              <a:effectLst/>
              <a:latin typeface="Söhne"/>
            </a:endParaRPr>
          </a:p>
          <a:p>
            <a:endParaRPr lang="en-US" b="1" dirty="0">
              <a:latin typeface="Söhne"/>
            </a:endParaRPr>
          </a:p>
          <a:p>
            <a:endParaRPr lang="en-US" b="1" i="0" dirty="0">
              <a:effectLst/>
              <a:latin typeface="Söhne"/>
            </a:endParaRPr>
          </a:p>
          <a:p>
            <a:endParaRPr lang="en-US" b="1" dirty="0">
              <a:latin typeface="Söhne"/>
            </a:endParaRPr>
          </a:p>
          <a:p>
            <a:endParaRPr lang="en-US" b="1" i="0" dirty="0">
              <a:effectLst/>
              <a:latin typeface="Söhne"/>
            </a:endParaRPr>
          </a:p>
          <a:p>
            <a:endParaRPr lang="en-US" b="1" dirty="0">
              <a:latin typeface="Söhne"/>
            </a:endParaRPr>
          </a:p>
          <a:p>
            <a:endParaRPr lang="en-US" b="1" i="0" dirty="0">
              <a:effectLst/>
              <a:latin typeface="Söhne"/>
            </a:endParaRPr>
          </a:p>
          <a:p>
            <a:endParaRPr lang="en-US" b="1" i="0" dirty="0">
              <a:effectLst/>
              <a:latin typeface="Söhne"/>
            </a:endParaRPr>
          </a:p>
          <a:p>
            <a:pPr marL="0" indent="0">
              <a:buNone/>
            </a:pPr>
            <a:r>
              <a:rPr lang="en-US" b="1" i="0" dirty="0">
                <a:effectLst/>
                <a:latin typeface="Söhne"/>
              </a:rPr>
              <a:t> </a:t>
            </a:r>
            <a:endParaRPr lang="en-US" dirty="0"/>
          </a:p>
        </p:txBody>
      </p:sp>
      <p:pic>
        <p:nvPicPr>
          <p:cNvPr id="5" name="Picture 4">
            <a:extLst>
              <a:ext uri="{FF2B5EF4-FFF2-40B4-BE49-F238E27FC236}">
                <a16:creationId xmlns:a16="http://schemas.microsoft.com/office/drawing/2014/main" xmlns="" id="{0A1D4B74-2C62-60EF-73C1-D856E1ED587E}"/>
              </a:ext>
            </a:extLst>
          </p:cNvPr>
          <p:cNvPicPr>
            <a:picLocks noChangeAspect="1"/>
          </p:cNvPicPr>
          <p:nvPr/>
        </p:nvPicPr>
        <p:blipFill rotWithShape="1">
          <a:blip r:embed="rId2">
            <a:extLst>
              <a:ext uri="{28A0092B-C50C-407E-A947-70E740481C1C}">
                <a14:useLocalDpi xmlns:a14="http://schemas.microsoft.com/office/drawing/2010/main" val="0"/>
              </a:ext>
            </a:extLst>
          </a:blip>
          <a:srcRect l="6428" t="42177" r="64873" b="24082"/>
          <a:stretch/>
        </p:blipFill>
        <p:spPr>
          <a:xfrm>
            <a:off x="2050251" y="1607735"/>
            <a:ext cx="3482802" cy="2479074"/>
          </a:xfrm>
          <a:prstGeom prst="rect">
            <a:avLst/>
          </a:prstGeom>
        </p:spPr>
      </p:pic>
    </p:spTree>
    <p:extLst>
      <p:ext uri="{BB962C8B-B14F-4D97-AF65-F5344CB8AC3E}">
        <p14:creationId xmlns:p14="http://schemas.microsoft.com/office/powerpoint/2010/main" val="218222800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E7EE4-2BB0-1475-1D17-1A814A64CE45}"/>
              </a:ext>
            </a:extLst>
          </p:cNvPr>
          <p:cNvSpPr>
            <a:spLocks noGrp="1"/>
          </p:cNvSpPr>
          <p:nvPr>
            <p:ph type="title"/>
          </p:nvPr>
        </p:nvSpPr>
        <p:spPr>
          <a:xfrm>
            <a:off x="677334" y="521110"/>
            <a:ext cx="8596668" cy="1320800"/>
          </a:xfrm>
        </p:spPr>
        <p:txBody>
          <a:bodyPr/>
          <a:lstStyle/>
          <a:p>
            <a:r>
              <a:rPr lang="en-US" dirty="0"/>
              <a:t>                       </a:t>
            </a:r>
            <a:r>
              <a:rPr lang="en-US" dirty="0">
                <a:solidFill>
                  <a:schemeClr val="accent2"/>
                </a:solidFill>
              </a:rPr>
              <a:t>Conclusion</a:t>
            </a:r>
          </a:p>
        </p:txBody>
      </p:sp>
      <p:sp>
        <p:nvSpPr>
          <p:cNvPr id="3" name="Content Placeholder 2">
            <a:extLst>
              <a:ext uri="{FF2B5EF4-FFF2-40B4-BE49-F238E27FC236}">
                <a16:creationId xmlns:a16="http://schemas.microsoft.com/office/drawing/2014/main" xmlns="" id="{D3B0CCD2-64BF-74AD-FA2C-E724C61A07E3}"/>
              </a:ext>
            </a:extLst>
          </p:cNvPr>
          <p:cNvSpPr>
            <a:spLocks noGrp="1"/>
          </p:cNvSpPr>
          <p:nvPr>
            <p:ph idx="1"/>
          </p:nvPr>
        </p:nvSpPr>
        <p:spPr>
          <a:xfrm>
            <a:off x="677334" y="1714091"/>
            <a:ext cx="8596668" cy="3880773"/>
          </a:xfrm>
        </p:spPr>
        <p:txBody>
          <a:bodyPr/>
          <a:lstStyle/>
          <a:p>
            <a:r>
              <a:rPr lang="en-US" b="1" dirty="0"/>
              <a:t>In pretrained models </a:t>
            </a:r>
            <a:r>
              <a:rPr lang="en-US" dirty="0"/>
              <a:t>: </a:t>
            </a:r>
            <a:r>
              <a:rPr lang="en-US" dirty="0">
                <a:latin typeface="Söhne"/>
              </a:rPr>
              <a:t>(</a:t>
            </a:r>
            <a:r>
              <a:rPr lang="en-US" i="0" dirty="0" err="1">
                <a:effectLst/>
                <a:latin typeface="Söhne"/>
              </a:rPr>
              <a:t>XGBoost</a:t>
            </a:r>
            <a:r>
              <a:rPr lang="en-US" i="0" dirty="0">
                <a:effectLst/>
                <a:latin typeface="Söhne"/>
              </a:rPr>
              <a:t>) Classifier has the highest accuracy with 0.99</a:t>
            </a:r>
          </a:p>
          <a:p>
            <a:endParaRPr lang="en-US" b="1" dirty="0">
              <a:latin typeface="Söhne"/>
            </a:endParaRPr>
          </a:p>
          <a:p>
            <a:endParaRPr lang="en-US" b="1" dirty="0">
              <a:latin typeface="Söhne"/>
            </a:endParaRPr>
          </a:p>
          <a:p>
            <a:r>
              <a:rPr lang="en-US" b="1" dirty="0">
                <a:latin typeface="Söhne"/>
              </a:rPr>
              <a:t>In neural networks : </a:t>
            </a:r>
            <a:r>
              <a:rPr lang="en-US" dirty="0"/>
              <a:t> the modified (FNN) has the highest accuracy with 0.95</a:t>
            </a:r>
          </a:p>
        </p:txBody>
      </p:sp>
    </p:spTree>
    <p:extLst>
      <p:ext uri="{BB962C8B-B14F-4D97-AF65-F5344CB8AC3E}">
        <p14:creationId xmlns:p14="http://schemas.microsoft.com/office/powerpoint/2010/main" val="87243711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694F56-368B-02A3-7C6B-4FF47A9C9986}"/>
              </a:ext>
            </a:extLst>
          </p:cNvPr>
          <p:cNvSpPr>
            <a:spLocks noGrp="1"/>
          </p:cNvSpPr>
          <p:nvPr>
            <p:ph type="title"/>
          </p:nvPr>
        </p:nvSpPr>
        <p:spPr>
          <a:xfrm>
            <a:off x="-4992" y="723901"/>
            <a:ext cx="10993549" cy="1428750"/>
          </a:xfrm>
        </p:spPr>
        <p:txBody>
          <a:bodyPr vert="horz" lIns="91440" tIns="45720" rIns="91440" bIns="45720" rtlCol="0" anchor="b">
            <a:normAutofit/>
          </a:bodyPr>
          <a:lstStyle/>
          <a:p>
            <a:pPr algn="ctr"/>
            <a:r>
              <a:rPr lang="en-US" sz="3600" dirty="0">
                <a:solidFill>
                  <a:schemeClr val="accent1"/>
                </a:solidFill>
              </a:rPr>
              <a:t>Team members</a:t>
            </a:r>
            <a:br>
              <a:rPr lang="en-US" sz="3600" dirty="0">
                <a:solidFill>
                  <a:schemeClr val="accent1"/>
                </a:solidFill>
              </a:rPr>
            </a:br>
            <a:r>
              <a:rPr lang="en-US" sz="2400" dirty="0">
                <a:solidFill>
                  <a:schemeClr val="accent1"/>
                </a:solidFill>
              </a:rPr>
              <a:t>department:- Is</a:t>
            </a:r>
            <a:endParaRPr lang="en-US" sz="3600" dirty="0">
              <a:solidFill>
                <a:schemeClr val="accent1"/>
              </a:solidFill>
            </a:endParaRPr>
          </a:p>
        </p:txBody>
      </p:sp>
      <p:graphicFrame>
        <p:nvGraphicFramePr>
          <p:cNvPr id="5" name="Content Placeholder 4">
            <a:extLst>
              <a:ext uri="{FF2B5EF4-FFF2-40B4-BE49-F238E27FC236}">
                <a16:creationId xmlns:a16="http://schemas.microsoft.com/office/drawing/2014/main" xmlns="" id="{D7865157-B8F6-22E1-1558-84D32692A0DF}"/>
              </a:ext>
            </a:extLst>
          </p:cNvPr>
          <p:cNvGraphicFramePr>
            <a:graphicFrameLocks noGrp="1"/>
          </p:cNvGraphicFramePr>
          <p:nvPr>
            <p:ph idx="1"/>
            <p:extLst>
              <p:ext uri="{D42A27DB-BD31-4B8C-83A1-F6EECF244321}">
                <p14:modId xmlns:p14="http://schemas.microsoft.com/office/powerpoint/2010/main" val="343433996"/>
              </p:ext>
            </p:extLst>
          </p:nvPr>
        </p:nvGraphicFramePr>
        <p:xfrm>
          <a:off x="1499634" y="2581008"/>
          <a:ext cx="7984299" cy="2325627"/>
        </p:xfrm>
        <a:graphic>
          <a:graphicData uri="http://schemas.openxmlformats.org/drawingml/2006/table">
            <a:tbl>
              <a:tblPr firstRow="1" firstCol="1" bandRow="1">
                <a:tableStyleId>{5C22544A-7EE6-4342-B048-85BDC9FD1C3A}</a:tableStyleId>
              </a:tblPr>
              <a:tblGrid>
                <a:gridCol w="3501574">
                  <a:extLst>
                    <a:ext uri="{9D8B030D-6E8A-4147-A177-3AD203B41FA5}">
                      <a16:colId xmlns:a16="http://schemas.microsoft.com/office/drawing/2014/main" xmlns="" val="3818342661"/>
                    </a:ext>
                  </a:extLst>
                </a:gridCol>
                <a:gridCol w="1756821">
                  <a:extLst>
                    <a:ext uri="{9D8B030D-6E8A-4147-A177-3AD203B41FA5}">
                      <a16:colId xmlns:a16="http://schemas.microsoft.com/office/drawing/2014/main" xmlns="" val="327622345"/>
                    </a:ext>
                  </a:extLst>
                </a:gridCol>
                <a:gridCol w="2725904">
                  <a:extLst>
                    <a:ext uri="{9D8B030D-6E8A-4147-A177-3AD203B41FA5}">
                      <a16:colId xmlns:a16="http://schemas.microsoft.com/office/drawing/2014/main" xmlns="" val="3709773488"/>
                    </a:ext>
                  </a:extLst>
                </a:gridCol>
              </a:tblGrid>
              <a:tr h="78614">
                <a:tc>
                  <a:txBody>
                    <a:bodyPr/>
                    <a:lstStyle/>
                    <a:p>
                      <a:pPr algn="l" rtl="0">
                        <a:lnSpc>
                          <a:spcPct val="107000"/>
                        </a:lnSpc>
                        <a:spcAft>
                          <a:spcPts val="800"/>
                        </a:spcAft>
                      </a:pPr>
                      <a:r>
                        <a:rPr lang="en-US" sz="1900" kern="100" dirty="0">
                          <a:effectLst/>
                        </a:rPr>
                        <a:t>Members  </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en-US" sz="1900" kern="100">
                          <a:effectLst/>
                        </a:rPr>
                        <a:t>Seat Number</a:t>
                      </a:r>
                      <a:endParaRPr lang="en-AE" sz="1100" kern="10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en-US" sz="1900" kern="100">
                          <a:effectLst/>
                        </a:rPr>
                        <a:t>Section</a:t>
                      </a:r>
                      <a:endParaRPr lang="en-AE" sz="1100" kern="10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3593167260"/>
                  </a:ext>
                </a:extLst>
              </a:tr>
              <a:tr h="362699">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رؤى محمد احمد محمد شهاب</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20201700290</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4</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2339487250"/>
                  </a:ext>
                </a:extLst>
              </a:tr>
              <a:tr h="311418">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حبيبه محمد مصطفي</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20201700222</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3</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1856559269"/>
                  </a:ext>
                </a:extLst>
              </a:tr>
              <a:tr h="318443">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رويدا طاهر منتصر</a:t>
                      </a:r>
                      <a:r>
                        <a:rPr lang="en-US" sz="1900" kern="100" dirty="0">
                          <a:effectLst/>
                          <a:latin typeface="Calibri" panose="020F0502020204030204" pitchFamily="34" charset="0"/>
                          <a:ea typeface="Calibri" panose="020F0502020204030204" pitchFamily="34" charset="0"/>
                          <a:cs typeface="Arial" panose="020B0604020202020204" pitchFamily="34" charset="0"/>
                        </a:rPr>
                        <a:t>  </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20201701194</a:t>
                      </a:r>
                      <a:r>
                        <a:rPr lang="en-US" sz="2000" kern="100" dirty="0">
                          <a:effectLst/>
                          <a:latin typeface="Calibri" panose="020F0502020204030204" pitchFamily="34" charset="0"/>
                          <a:ea typeface="Calibri" panose="020F0502020204030204" pitchFamily="34" charset="0"/>
                          <a:cs typeface="Arial" panose="020B0604020202020204" pitchFamily="34" charset="0"/>
                        </a:rPr>
                        <a:t>      </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en-US" sz="1900" kern="100" dirty="0">
                          <a:effectLst/>
                          <a:latin typeface="Calibri" panose="020F0502020204030204" pitchFamily="34" charset="0"/>
                          <a:ea typeface="Calibri" panose="020F0502020204030204" pitchFamily="34" charset="0"/>
                          <a:cs typeface="Arial" panose="020B0604020202020204" pitchFamily="34" charset="0"/>
                        </a:rPr>
                        <a:t>4</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2563098683"/>
                  </a:ext>
                </a:extLst>
              </a:tr>
              <a:tr h="348081">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 احمد رضا البحيري </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20201700040</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1</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2504910839"/>
                  </a:ext>
                </a:extLst>
              </a:tr>
              <a:tr h="326622">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يوسف محمد ابراهيم سالم</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20201701028</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10</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2869250831"/>
                  </a:ext>
                </a:extLst>
              </a:tr>
              <a:tr h="242866">
                <a:tc>
                  <a:txBody>
                    <a:bodyPr/>
                    <a:lstStyle/>
                    <a:p>
                      <a:pPr algn="l" rtl="0">
                        <a:lnSpc>
                          <a:spcPct val="107000"/>
                        </a:lnSpc>
                        <a:spcAft>
                          <a:spcPts val="800"/>
                        </a:spcAft>
                      </a:pPr>
                      <a:r>
                        <a:rPr lang="ar-EG" sz="2000" kern="100" dirty="0">
                          <a:effectLst/>
                          <a:latin typeface="Calibri" panose="020F0502020204030204" pitchFamily="34" charset="0"/>
                          <a:ea typeface="Calibri" panose="020F0502020204030204" pitchFamily="34" charset="0"/>
                          <a:cs typeface="Arial" panose="020B0604020202020204" pitchFamily="34" charset="0"/>
                        </a:rPr>
                        <a:t>عمر نسيم مسعد احمد</a:t>
                      </a:r>
                      <a:endParaRPr lang="en-AE" sz="20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tc>
                  <a:txBody>
                    <a:bodyPr/>
                    <a:lstStyle/>
                    <a:p>
                      <a:pPr algn="l" rtl="0">
                        <a:lnSpc>
                          <a:spcPct val="107000"/>
                        </a:lnSpc>
                        <a:spcAft>
                          <a:spcPts val="800"/>
                        </a:spcAft>
                      </a:pPr>
                      <a:r>
                        <a:rPr lang="en-AE" sz="2000" kern="100" dirty="0">
                          <a:effectLst/>
                          <a:latin typeface="Calibri" panose="020F0502020204030204" pitchFamily="34" charset="0"/>
                          <a:ea typeface="Calibri" panose="020F0502020204030204" pitchFamily="34" charset="0"/>
                          <a:cs typeface="Arial" panose="020B0604020202020204" pitchFamily="34" charset="0"/>
                        </a:rPr>
                        <a:t>20201700551</a:t>
                      </a:r>
                    </a:p>
                  </a:txBody>
                  <a:tcPr marL="72754" marR="72754" marT="0" marB="0"/>
                </a:tc>
                <a:tc>
                  <a:txBody>
                    <a:bodyPr/>
                    <a:lstStyle/>
                    <a:p>
                      <a:pPr algn="l" rtl="0">
                        <a:lnSpc>
                          <a:spcPct val="107000"/>
                        </a:lnSpc>
                        <a:spcAft>
                          <a:spcPts val="800"/>
                        </a:spcAft>
                      </a:pPr>
                      <a:r>
                        <a:rPr lang="ar-EG" sz="1900" kern="100" dirty="0">
                          <a:effectLst/>
                          <a:latin typeface="Calibri" panose="020F0502020204030204" pitchFamily="34" charset="0"/>
                          <a:ea typeface="Calibri" panose="020F0502020204030204" pitchFamily="34" charset="0"/>
                          <a:cs typeface="Arial" panose="020B0604020202020204" pitchFamily="34" charset="0"/>
                        </a:rPr>
                        <a:t>6</a:t>
                      </a:r>
                      <a:endParaRPr lang="en-AE" sz="1100" kern="100" dirty="0">
                        <a:effectLst/>
                        <a:latin typeface="Calibri" panose="020F0502020204030204" pitchFamily="34" charset="0"/>
                        <a:ea typeface="Calibri" panose="020F0502020204030204" pitchFamily="34" charset="0"/>
                        <a:cs typeface="Arial" panose="020B0604020202020204" pitchFamily="34" charset="0"/>
                      </a:endParaRPr>
                    </a:p>
                  </a:txBody>
                  <a:tcPr marL="72754" marR="72754" marT="0" marB="0"/>
                </a:tc>
                <a:extLst>
                  <a:ext uri="{0D108BD9-81ED-4DB2-BD59-A6C34878D82A}">
                    <a16:rowId xmlns:a16="http://schemas.microsoft.com/office/drawing/2014/main" xmlns="" val="310210781"/>
                  </a:ext>
                </a:extLst>
              </a:tr>
            </a:tbl>
          </a:graphicData>
        </a:graphic>
      </p:graphicFrame>
    </p:spTree>
    <p:extLst>
      <p:ext uri="{BB962C8B-B14F-4D97-AF65-F5344CB8AC3E}">
        <p14:creationId xmlns:p14="http://schemas.microsoft.com/office/powerpoint/2010/main" val="375615605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1DF1F71-F3FB-41A6-0F7F-78CC9003114F}"/>
              </a:ext>
            </a:extLst>
          </p:cNvPr>
          <p:cNvSpPr>
            <a:spLocks noGrp="1"/>
          </p:cNvSpPr>
          <p:nvPr>
            <p:ph type="title"/>
          </p:nvPr>
        </p:nvSpPr>
        <p:spPr>
          <a:xfrm>
            <a:off x="3595332" y="385665"/>
            <a:ext cx="8596668" cy="1320800"/>
          </a:xfrm>
        </p:spPr>
        <p:txBody>
          <a:bodyPr/>
          <a:lstStyle/>
          <a:p>
            <a:r>
              <a:rPr lang="en-US" dirty="0">
                <a:solidFill>
                  <a:schemeClr val="accent2"/>
                </a:solidFill>
              </a:rPr>
              <a:t>Introduction</a:t>
            </a:r>
          </a:p>
        </p:txBody>
      </p:sp>
      <p:sp>
        <p:nvSpPr>
          <p:cNvPr id="6" name="Content Placeholder 5">
            <a:extLst>
              <a:ext uri="{FF2B5EF4-FFF2-40B4-BE49-F238E27FC236}">
                <a16:creationId xmlns:a16="http://schemas.microsoft.com/office/drawing/2014/main" xmlns="" id="{D0384E9A-7B06-EAC2-FAF9-16355F0AEF24}"/>
              </a:ext>
            </a:extLst>
          </p:cNvPr>
          <p:cNvSpPr>
            <a:spLocks noGrp="1"/>
          </p:cNvSpPr>
          <p:nvPr>
            <p:ph idx="1"/>
          </p:nvPr>
        </p:nvSpPr>
        <p:spPr/>
        <p:txBody>
          <a:bodyPr/>
          <a:lstStyle/>
          <a:p>
            <a:pPr algn="l"/>
            <a:r>
              <a:rPr lang="en-US" b="1" i="0" dirty="0">
                <a:solidFill>
                  <a:srgbClr val="374151"/>
                </a:solidFill>
                <a:effectLst/>
                <a:latin typeface="Söhne"/>
              </a:rPr>
              <a:t>Problem Definition:</a:t>
            </a:r>
            <a:r>
              <a:rPr lang="en-US" dirty="0">
                <a:solidFill>
                  <a:srgbClr val="374151"/>
                </a:solidFill>
                <a:latin typeface="Söhne"/>
              </a:rPr>
              <a:t> </a:t>
            </a:r>
          </a:p>
          <a:p>
            <a:pPr marL="0" indent="0" algn="l">
              <a:buNone/>
            </a:pPr>
            <a:r>
              <a:rPr lang="en-US" b="0" i="0" dirty="0">
                <a:solidFill>
                  <a:srgbClr val="374151"/>
                </a:solidFill>
                <a:effectLst/>
                <a:latin typeface="Söhne"/>
              </a:rPr>
              <a:t>The problem is to predict water quality based on a set of features related to water         composition. The target variable, "</a:t>
            </a:r>
            <a:r>
              <a:rPr lang="en-US" b="0" i="0" dirty="0" err="1">
                <a:solidFill>
                  <a:srgbClr val="374151"/>
                </a:solidFill>
                <a:effectLst/>
                <a:latin typeface="Söhne"/>
              </a:rPr>
              <a:t>is_safe</a:t>
            </a:r>
            <a:r>
              <a:rPr lang="en-US" b="0" i="0" dirty="0">
                <a:solidFill>
                  <a:srgbClr val="374151"/>
                </a:solidFill>
                <a:effectLst/>
                <a:latin typeface="Söhne"/>
              </a:rPr>
              <a:t>," indicates whether the water is safe for consumption or other uses. The goal is to build a predictive model that can assess water safety based on various chemical and microbial indicators.</a:t>
            </a:r>
          </a:p>
          <a:p>
            <a:pPr algn="l"/>
            <a:r>
              <a:rPr lang="en-US" b="1" i="0" dirty="0">
                <a:solidFill>
                  <a:srgbClr val="374151"/>
                </a:solidFill>
                <a:effectLst/>
                <a:latin typeface="Söhne"/>
              </a:rPr>
              <a:t>Dataset Idea:</a:t>
            </a:r>
            <a:endParaRPr lang="en-US" b="0" i="0" dirty="0">
              <a:solidFill>
                <a:srgbClr val="374151"/>
              </a:solidFill>
              <a:effectLst/>
              <a:latin typeface="Söhne"/>
            </a:endParaRPr>
          </a:p>
          <a:p>
            <a:pPr marL="0" indent="0" algn="l">
              <a:buNone/>
            </a:pPr>
            <a:r>
              <a:rPr lang="en-US" b="0" i="0" dirty="0">
                <a:solidFill>
                  <a:srgbClr val="374151"/>
                </a:solidFill>
                <a:effectLst/>
                <a:latin typeface="Söhne"/>
              </a:rPr>
              <a:t>The dataset comprises observations of water samples, each associated with 20 features that represent different aspects of water composition. Here's an idea of what some of these features could be:</a:t>
            </a:r>
          </a:p>
          <a:p>
            <a:pPr marL="0" indent="0">
              <a:buNone/>
            </a:pPr>
            <a:endParaRPr lang="en-US" dirty="0"/>
          </a:p>
        </p:txBody>
      </p:sp>
    </p:spTree>
    <p:extLst>
      <p:ext uri="{BB962C8B-B14F-4D97-AF65-F5344CB8AC3E}">
        <p14:creationId xmlns:p14="http://schemas.microsoft.com/office/powerpoint/2010/main" val="76192787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BE7B7-BEFD-1A67-2979-23B5F68D1D7B}"/>
              </a:ext>
            </a:extLst>
          </p:cNvPr>
          <p:cNvSpPr>
            <a:spLocks noGrp="1"/>
          </p:cNvSpPr>
          <p:nvPr>
            <p:ph type="title"/>
          </p:nvPr>
        </p:nvSpPr>
        <p:spPr>
          <a:xfrm>
            <a:off x="1517089" y="544286"/>
            <a:ext cx="8596668" cy="1320800"/>
          </a:xfrm>
        </p:spPr>
        <p:txBody>
          <a:bodyPr>
            <a:normAutofit/>
          </a:bodyPr>
          <a:lstStyle/>
          <a:p>
            <a:r>
              <a:rPr lang="en-US" dirty="0">
                <a:solidFill>
                  <a:schemeClr val="accent2"/>
                </a:solidFill>
                <a:latin typeface="Roboto" panose="020F0502020204030204" pitchFamily="2" charset="0"/>
              </a:rPr>
              <a:t>D</a:t>
            </a:r>
            <a:r>
              <a:rPr lang="en-US" i="0" dirty="0">
                <a:solidFill>
                  <a:schemeClr val="accent2"/>
                </a:solidFill>
                <a:effectLst/>
                <a:latin typeface="Roboto" panose="020F0502020204030204" pitchFamily="2" charset="0"/>
              </a:rPr>
              <a:t>ataset description and objective</a:t>
            </a:r>
            <a:endParaRPr lang="en-AE" dirty="0">
              <a:solidFill>
                <a:schemeClr val="accent2"/>
              </a:solidFill>
            </a:endParaRPr>
          </a:p>
        </p:txBody>
      </p:sp>
      <p:sp>
        <p:nvSpPr>
          <p:cNvPr id="7" name="Content Placeholder 6">
            <a:extLst>
              <a:ext uri="{FF2B5EF4-FFF2-40B4-BE49-F238E27FC236}">
                <a16:creationId xmlns:a16="http://schemas.microsoft.com/office/drawing/2014/main" xmlns="" id="{9BDEA2F0-C66F-E495-30C9-376CAD593252}"/>
              </a:ext>
            </a:extLst>
          </p:cNvPr>
          <p:cNvSpPr>
            <a:spLocks noGrp="1"/>
          </p:cNvSpPr>
          <p:nvPr>
            <p:ph idx="1"/>
          </p:nvPr>
        </p:nvSpPr>
        <p:spPr>
          <a:xfrm>
            <a:off x="677334" y="1554098"/>
            <a:ext cx="8596668" cy="3880773"/>
          </a:xfrm>
        </p:spPr>
        <p:txBody>
          <a:bodyPr>
            <a:normAutofit lnSpcReduction="10000"/>
          </a:bodyPr>
          <a:lstStyle/>
          <a:p>
            <a:pPr marL="0" indent="0" algn="l">
              <a:buNone/>
            </a:pPr>
            <a:r>
              <a:rPr lang="en-US" sz="1800" dirty="0"/>
              <a:t/>
            </a:r>
            <a:br>
              <a:rPr lang="en-US" sz="1800" dirty="0"/>
            </a:br>
            <a:r>
              <a:rPr lang="en-US" sz="1800" dirty="0"/>
              <a:t> </a:t>
            </a:r>
          </a:p>
          <a:p>
            <a:pPr marL="0" indent="0">
              <a:buNone/>
            </a:pPr>
            <a:r>
              <a:rPr lang="en-US" dirty="0"/>
              <a:t> </a:t>
            </a:r>
            <a:endParaRPr lang="en-AE" sz="1800" dirty="0"/>
          </a:p>
          <a:p>
            <a:pPr marL="0" indent="0" algn="l">
              <a:buNone/>
            </a:pPr>
            <a:r>
              <a:rPr lang="en-US" dirty="0"/>
              <a:t> </a:t>
            </a:r>
            <a:r>
              <a:rPr lang="en-US" sz="1800" b="0" i="0" dirty="0">
                <a:solidFill>
                  <a:srgbClr val="212121"/>
                </a:solidFill>
                <a:effectLst/>
                <a:latin typeface="Roboto" panose="02000000000000000000" pitchFamily="2" charset="0"/>
              </a:rPr>
              <a:t>The dataset is water quality Dataset, containing information about water ingredients and various features like lead, bacteria and silver overall 20 features to predict water quality , data has 7996 row (14168 row after up-balancing).</a:t>
            </a:r>
          </a:p>
          <a:p>
            <a:pPr marL="0" indent="0" algn="l">
              <a:buNone/>
            </a:pPr>
            <a:endParaRPr lang="en-US" dirty="0">
              <a:solidFill>
                <a:srgbClr val="212121"/>
              </a:solidFill>
              <a:latin typeface="Roboto" panose="02000000000000000000" pitchFamily="2" charset="0"/>
            </a:endParaRPr>
          </a:p>
          <a:p>
            <a:pPr marL="0" indent="0" algn="l">
              <a:buNone/>
            </a:pPr>
            <a:r>
              <a:rPr lang="en-US" sz="1800" b="0" i="0" dirty="0">
                <a:solidFill>
                  <a:srgbClr val="212121"/>
                </a:solidFill>
                <a:effectLst/>
                <a:latin typeface="Roboto" panose="02000000000000000000" pitchFamily="2" charset="0"/>
              </a:rPr>
              <a:t>The objective is to Develop a binary classification model to predict if water safe(1) or not safe(0) based on column target "</a:t>
            </a:r>
            <a:r>
              <a:rPr lang="en-US" sz="1800" b="0" i="0" dirty="0" err="1">
                <a:solidFill>
                  <a:srgbClr val="212121"/>
                </a:solidFill>
                <a:effectLst/>
                <a:latin typeface="Roboto" panose="02000000000000000000" pitchFamily="2" charset="0"/>
              </a:rPr>
              <a:t>is_safe</a:t>
            </a:r>
            <a:r>
              <a:rPr lang="en-US" sz="1800" b="0" i="0" dirty="0">
                <a:solidFill>
                  <a:srgbClr val="212121"/>
                </a:solidFill>
                <a:effectLst/>
                <a:latin typeface="Roboto" panose="02000000000000000000" pitchFamily="2" charset="0"/>
              </a:rPr>
              <a:t>" by using a pretrained model and our Deep learning model from scratch.</a:t>
            </a:r>
            <a:r>
              <a:rPr lang="en-US" sz="1800" dirty="0"/>
              <a:t/>
            </a:r>
            <a:br>
              <a:rPr lang="en-US" sz="1800" dirty="0"/>
            </a:br>
            <a:r>
              <a:rPr lang="en-US" sz="1800" dirty="0"/>
              <a:t> </a:t>
            </a:r>
          </a:p>
          <a:p>
            <a:pPr marL="0" indent="0">
              <a:buNone/>
            </a:pPr>
            <a:r>
              <a:rPr lang="en-US" dirty="0"/>
              <a:t> </a:t>
            </a:r>
            <a:endParaRPr lang="en-AE" sz="1800" dirty="0"/>
          </a:p>
          <a:p>
            <a:endParaRPr lang="en-US" dirty="0"/>
          </a:p>
        </p:txBody>
      </p:sp>
    </p:spTree>
    <p:extLst>
      <p:ext uri="{BB962C8B-B14F-4D97-AF65-F5344CB8AC3E}">
        <p14:creationId xmlns:p14="http://schemas.microsoft.com/office/powerpoint/2010/main" val="4105445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2590E5-02BE-E19F-61AC-270D9F0E2F51}"/>
              </a:ext>
            </a:extLst>
          </p:cNvPr>
          <p:cNvSpPr>
            <a:spLocks noGrp="1"/>
          </p:cNvSpPr>
          <p:nvPr>
            <p:ph type="title"/>
          </p:nvPr>
        </p:nvSpPr>
        <p:spPr>
          <a:xfrm>
            <a:off x="2951550" y="261971"/>
            <a:ext cx="8534400" cy="867747"/>
          </a:xfrm>
        </p:spPr>
        <p:txBody>
          <a:bodyPr/>
          <a:lstStyle/>
          <a:p>
            <a:r>
              <a:rPr lang="en-US" dirty="0">
                <a:solidFill>
                  <a:schemeClr val="accent2"/>
                </a:solidFill>
              </a:rPr>
              <a:t>Data preprocessing</a:t>
            </a:r>
          </a:p>
        </p:txBody>
      </p:sp>
      <p:pic>
        <p:nvPicPr>
          <p:cNvPr id="6" name="Content Placeholder 5">
            <a:extLst>
              <a:ext uri="{FF2B5EF4-FFF2-40B4-BE49-F238E27FC236}">
                <a16:creationId xmlns:a16="http://schemas.microsoft.com/office/drawing/2014/main" xmlns="" id="{E9DF3AC5-42F9-921A-C61C-AE7C16F5B24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492" t="10788" r="63914" b="7001"/>
          <a:stretch/>
        </p:blipFill>
        <p:spPr>
          <a:xfrm>
            <a:off x="496080" y="2033360"/>
            <a:ext cx="3051110" cy="4646645"/>
          </a:xfrm>
        </p:spPr>
      </p:pic>
      <p:sp>
        <p:nvSpPr>
          <p:cNvPr id="7" name="Content Placeholder 6">
            <a:extLst>
              <a:ext uri="{FF2B5EF4-FFF2-40B4-BE49-F238E27FC236}">
                <a16:creationId xmlns:a16="http://schemas.microsoft.com/office/drawing/2014/main" xmlns="" id="{D7518A50-255D-95B0-AC7D-6E9B09D497B7}"/>
              </a:ext>
            </a:extLst>
          </p:cNvPr>
          <p:cNvSpPr>
            <a:spLocks noGrp="1"/>
          </p:cNvSpPr>
          <p:nvPr>
            <p:ph sz="half" idx="2"/>
          </p:nvPr>
        </p:nvSpPr>
        <p:spPr>
          <a:xfrm>
            <a:off x="289249" y="1306285"/>
            <a:ext cx="3526970" cy="2995838"/>
          </a:xfrm>
        </p:spPr>
        <p:txBody>
          <a:bodyPr/>
          <a:lstStyle/>
          <a:p>
            <a:pPr marL="0" indent="0">
              <a:buNone/>
            </a:pPr>
            <a:r>
              <a:rPr lang="en-US" dirty="0"/>
              <a:t>1) checking and removing nulls</a:t>
            </a:r>
          </a:p>
        </p:txBody>
      </p:sp>
      <p:pic>
        <p:nvPicPr>
          <p:cNvPr id="11" name="Picture 10">
            <a:extLst>
              <a:ext uri="{FF2B5EF4-FFF2-40B4-BE49-F238E27FC236}">
                <a16:creationId xmlns:a16="http://schemas.microsoft.com/office/drawing/2014/main" xmlns="" id="{53522F2F-9775-AD51-3799-41C32E02560B}"/>
              </a:ext>
            </a:extLst>
          </p:cNvPr>
          <p:cNvPicPr>
            <a:picLocks noChangeAspect="1"/>
          </p:cNvPicPr>
          <p:nvPr/>
        </p:nvPicPr>
        <p:blipFill rotWithShape="1">
          <a:blip r:embed="rId3">
            <a:extLst>
              <a:ext uri="{28A0092B-C50C-407E-A947-70E740481C1C}">
                <a14:useLocalDpi xmlns:a14="http://schemas.microsoft.com/office/drawing/2010/main" val="0"/>
              </a:ext>
            </a:extLst>
          </a:blip>
          <a:srcRect l="4516" t="26394" r="54923" b="9388"/>
          <a:stretch/>
        </p:blipFill>
        <p:spPr>
          <a:xfrm>
            <a:off x="3901754" y="2033361"/>
            <a:ext cx="4945225" cy="4646644"/>
          </a:xfrm>
          <a:prstGeom prst="rect">
            <a:avLst/>
          </a:prstGeom>
        </p:spPr>
      </p:pic>
    </p:spTree>
    <p:extLst>
      <p:ext uri="{BB962C8B-B14F-4D97-AF65-F5344CB8AC3E}">
        <p14:creationId xmlns:p14="http://schemas.microsoft.com/office/powerpoint/2010/main" val="68434463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CCCA9-8AC2-99D9-98C5-764D0BB24621}"/>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xmlns="" id="{9271C64F-0D53-9F62-8B09-D16FE4A2391B}"/>
              </a:ext>
            </a:extLst>
          </p:cNvPr>
          <p:cNvSpPr>
            <a:spLocks noGrp="1"/>
          </p:cNvSpPr>
          <p:nvPr>
            <p:ph idx="1"/>
          </p:nvPr>
        </p:nvSpPr>
        <p:spPr>
          <a:xfrm>
            <a:off x="541175" y="1166327"/>
            <a:ext cx="5166048" cy="5476244"/>
          </a:xfrm>
        </p:spPr>
        <p:txBody>
          <a:bodyPr>
            <a:normAutofit/>
          </a:bodyPr>
          <a:lstStyle/>
          <a:p>
            <a:pPr marL="0" indent="0">
              <a:buNone/>
            </a:pPr>
            <a:r>
              <a:rPr lang="en-US" dirty="0"/>
              <a:t>2)Checking for duplications(no duplications found)</a:t>
            </a:r>
          </a:p>
        </p:txBody>
      </p:sp>
      <p:pic>
        <p:nvPicPr>
          <p:cNvPr id="5" name="Picture 4">
            <a:extLst>
              <a:ext uri="{FF2B5EF4-FFF2-40B4-BE49-F238E27FC236}">
                <a16:creationId xmlns:a16="http://schemas.microsoft.com/office/drawing/2014/main" xmlns="" id="{E28F684A-2BCA-2454-617F-9B703D2AF2D4}"/>
              </a:ext>
            </a:extLst>
          </p:cNvPr>
          <p:cNvPicPr>
            <a:picLocks noChangeAspect="1"/>
          </p:cNvPicPr>
          <p:nvPr/>
        </p:nvPicPr>
        <p:blipFill rotWithShape="1">
          <a:blip r:embed="rId2">
            <a:extLst>
              <a:ext uri="{28A0092B-C50C-407E-A947-70E740481C1C}">
                <a14:useLocalDpi xmlns:a14="http://schemas.microsoft.com/office/drawing/2010/main" val="0"/>
              </a:ext>
            </a:extLst>
          </a:blip>
          <a:srcRect l="1" t="14470" r="55835" b="73352"/>
          <a:stretch/>
        </p:blipFill>
        <p:spPr>
          <a:xfrm>
            <a:off x="677334" y="2709437"/>
            <a:ext cx="5486400" cy="1195012"/>
          </a:xfrm>
          <a:prstGeom prst="rect">
            <a:avLst/>
          </a:prstGeom>
        </p:spPr>
      </p:pic>
    </p:spTree>
    <p:extLst>
      <p:ext uri="{BB962C8B-B14F-4D97-AF65-F5344CB8AC3E}">
        <p14:creationId xmlns:p14="http://schemas.microsoft.com/office/powerpoint/2010/main" val="204689515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A0C0E1-7540-20D8-998B-7BA2E0BD4F5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xmlns="" id="{ABF3C588-E9E2-C607-1B54-988D3707464A}"/>
              </a:ext>
            </a:extLst>
          </p:cNvPr>
          <p:cNvSpPr>
            <a:spLocks noGrp="1"/>
          </p:cNvSpPr>
          <p:nvPr>
            <p:ph idx="1"/>
          </p:nvPr>
        </p:nvSpPr>
        <p:spPr>
          <a:xfrm>
            <a:off x="201472" y="448906"/>
            <a:ext cx="8596668" cy="3880773"/>
          </a:xfrm>
        </p:spPr>
        <p:txBody>
          <a:bodyPr/>
          <a:lstStyle/>
          <a:p>
            <a:pPr marL="0" indent="0">
              <a:buNone/>
            </a:pPr>
            <a:r>
              <a:rPr lang="en-US" dirty="0"/>
              <a:t>3) Up-sampling to balance classes : needed as number of samples in one of the classes was much bigger than the other one ,so we increased the data size</a:t>
            </a:r>
          </a:p>
          <a:p>
            <a:pPr marL="0" indent="0">
              <a:buNone/>
            </a:pPr>
            <a:endParaRPr lang="en-US" b="1" dirty="0">
              <a:solidFill>
                <a:schemeClr val="tx1"/>
              </a:solidFill>
              <a:effectLst/>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xmlns="" id="{D8F3DAD2-484E-801C-0B6D-C403CBDDD687}"/>
              </a:ext>
            </a:extLst>
          </p:cNvPr>
          <p:cNvPicPr>
            <a:picLocks noChangeAspect="1"/>
          </p:cNvPicPr>
          <p:nvPr/>
        </p:nvPicPr>
        <p:blipFill rotWithShape="1">
          <a:blip r:embed="rId2">
            <a:extLst>
              <a:ext uri="{28A0092B-C50C-407E-A947-70E740481C1C}">
                <a14:useLocalDpi xmlns:a14="http://schemas.microsoft.com/office/drawing/2010/main" val="0"/>
              </a:ext>
            </a:extLst>
          </a:blip>
          <a:srcRect l="3718" t="46259" r="61736" b="37415"/>
          <a:stretch/>
        </p:blipFill>
        <p:spPr>
          <a:xfrm>
            <a:off x="-1" y="1731103"/>
            <a:ext cx="3802461" cy="1809483"/>
          </a:xfrm>
          <a:prstGeom prst="rect">
            <a:avLst/>
          </a:prstGeom>
        </p:spPr>
      </p:pic>
      <p:pic>
        <p:nvPicPr>
          <p:cNvPr id="7" name="Picture 6">
            <a:extLst>
              <a:ext uri="{FF2B5EF4-FFF2-40B4-BE49-F238E27FC236}">
                <a16:creationId xmlns:a16="http://schemas.microsoft.com/office/drawing/2014/main" xmlns="" id="{1C097BAD-B97A-53FB-C33F-F0128F223253}"/>
              </a:ext>
            </a:extLst>
          </p:cNvPr>
          <p:cNvPicPr>
            <a:picLocks noChangeAspect="1"/>
          </p:cNvPicPr>
          <p:nvPr/>
        </p:nvPicPr>
        <p:blipFill rotWithShape="1">
          <a:blip r:embed="rId3">
            <a:extLst>
              <a:ext uri="{28A0092B-C50C-407E-A947-70E740481C1C}">
                <a14:useLocalDpi xmlns:a14="http://schemas.microsoft.com/office/drawing/2010/main" val="0"/>
              </a:ext>
            </a:extLst>
          </a:blip>
          <a:srcRect l="4639" t="21633" r="54386" b="8889"/>
          <a:stretch/>
        </p:blipFill>
        <p:spPr>
          <a:xfrm>
            <a:off x="3914428" y="1046583"/>
            <a:ext cx="4995679" cy="4764833"/>
          </a:xfrm>
          <a:prstGeom prst="rect">
            <a:avLst/>
          </a:prstGeom>
        </p:spPr>
      </p:pic>
      <p:pic>
        <p:nvPicPr>
          <p:cNvPr id="9" name="Picture 8">
            <a:extLst>
              <a:ext uri="{FF2B5EF4-FFF2-40B4-BE49-F238E27FC236}">
                <a16:creationId xmlns:a16="http://schemas.microsoft.com/office/drawing/2014/main" xmlns="" id="{9137C758-0B28-5B59-40D1-CFD1D59CE877}"/>
              </a:ext>
            </a:extLst>
          </p:cNvPr>
          <p:cNvPicPr>
            <a:picLocks noChangeAspect="1"/>
          </p:cNvPicPr>
          <p:nvPr/>
        </p:nvPicPr>
        <p:blipFill rotWithShape="1">
          <a:blip r:embed="rId4">
            <a:extLst>
              <a:ext uri="{28A0092B-C50C-407E-A947-70E740481C1C}">
                <a14:useLocalDpi xmlns:a14="http://schemas.microsoft.com/office/drawing/2010/main" val="0"/>
              </a:ext>
            </a:extLst>
          </a:blip>
          <a:srcRect l="4209" t="74830" r="61352" b="8889"/>
          <a:stretch/>
        </p:blipFill>
        <p:spPr>
          <a:xfrm>
            <a:off x="3858444" y="5647681"/>
            <a:ext cx="4198775" cy="1116564"/>
          </a:xfrm>
          <a:prstGeom prst="rect">
            <a:avLst/>
          </a:prstGeom>
        </p:spPr>
      </p:pic>
    </p:spTree>
    <p:extLst>
      <p:ext uri="{BB962C8B-B14F-4D97-AF65-F5344CB8AC3E}">
        <p14:creationId xmlns:p14="http://schemas.microsoft.com/office/powerpoint/2010/main" val="413978728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E72E75-0A07-5B89-0C06-75FDF6AE686F}"/>
              </a:ext>
            </a:extLst>
          </p:cNvPr>
          <p:cNvSpPr>
            <a:spLocks noGrp="1"/>
          </p:cNvSpPr>
          <p:nvPr>
            <p:ph type="title"/>
          </p:nvPr>
        </p:nvSpPr>
        <p:spPr>
          <a:xfrm>
            <a:off x="2836505" y="87208"/>
            <a:ext cx="4422710" cy="873967"/>
          </a:xfrm>
        </p:spPr>
        <p:txBody>
          <a:bodyPr vert="horz" lIns="91440" tIns="45720" rIns="91440" bIns="45720" rtlCol="0" anchor="b">
            <a:normAutofit/>
          </a:bodyPr>
          <a:lstStyle/>
          <a:p>
            <a:r>
              <a:rPr lang="en-US" dirty="0">
                <a:solidFill>
                  <a:schemeClr val="accent2"/>
                </a:solidFill>
              </a:rPr>
              <a:t>D</a:t>
            </a:r>
            <a:r>
              <a:rPr lang="en-US" sz="3600" dirty="0">
                <a:solidFill>
                  <a:schemeClr val="accent2"/>
                </a:solidFill>
              </a:rPr>
              <a:t>ata Visualization</a:t>
            </a:r>
          </a:p>
        </p:txBody>
      </p:sp>
      <p:sp>
        <p:nvSpPr>
          <p:cNvPr id="3" name="Content Placeholder 2">
            <a:extLst>
              <a:ext uri="{FF2B5EF4-FFF2-40B4-BE49-F238E27FC236}">
                <a16:creationId xmlns:a16="http://schemas.microsoft.com/office/drawing/2014/main" xmlns="" id="{8D1F7641-2895-19F0-B5DB-2D7D2DFBA723}"/>
              </a:ext>
            </a:extLst>
          </p:cNvPr>
          <p:cNvSpPr>
            <a:spLocks noGrp="1"/>
          </p:cNvSpPr>
          <p:nvPr>
            <p:ph idx="1"/>
          </p:nvPr>
        </p:nvSpPr>
        <p:spPr>
          <a:xfrm>
            <a:off x="677333" y="1073142"/>
            <a:ext cx="8596668" cy="470644"/>
          </a:xfrm>
        </p:spPr>
        <p:txBody>
          <a:bodyPr/>
          <a:lstStyle/>
          <a:p>
            <a:pPr marL="0" indent="0">
              <a:buNone/>
            </a:pPr>
            <a:r>
              <a:rPr lang="en-US" dirty="0"/>
              <a:t>1) Heatmap</a:t>
            </a:r>
          </a:p>
        </p:txBody>
      </p:sp>
      <p:pic>
        <p:nvPicPr>
          <p:cNvPr id="5" name="Picture 4">
            <a:extLst>
              <a:ext uri="{FF2B5EF4-FFF2-40B4-BE49-F238E27FC236}">
                <a16:creationId xmlns:a16="http://schemas.microsoft.com/office/drawing/2014/main" xmlns="" id="{224D7E77-A035-219D-C5A8-253FE1523090}"/>
              </a:ext>
            </a:extLst>
          </p:cNvPr>
          <p:cNvPicPr>
            <a:picLocks noChangeAspect="1"/>
          </p:cNvPicPr>
          <p:nvPr/>
        </p:nvPicPr>
        <p:blipFill rotWithShape="1">
          <a:blip r:embed="rId2">
            <a:extLst>
              <a:ext uri="{28A0092B-C50C-407E-A947-70E740481C1C}">
                <a14:useLocalDpi xmlns:a14="http://schemas.microsoft.com/office/drawing/2010/main" val="0"/>
              </a:ext>
            </a:extLst>
          </a:blip>
          <a:srcRect l="3826" t="36463" r="62424" b="54285"/>
          <a:stretch/>
        </p:blipFill>
        <p:spPr>
          <a:xfrm>
            <a:off x="310361" y="1453133"/>
            <a:ext cx="4737499" cy="873967"/>
          </a:xfrm>
          <a:prstGeom prst="rect">
            <a:avLst/>
          </a:prstGeom>
        </p:spPr>
      </p:pic>
      <p:pic>
        <p:nvPicPr>
          <p:cNvPr id="7" name="Picture 6">
            <a:extLst>
              <a:ext uri="{FF2B5EF4-FFF2-40B4-BE49-F238E27FC236}">
                <a16:creationId xmlns:a16="http://schemas.microsoft.com/office/drawing/2014/main" xmlns="" id="{E05F549B-0FE8-08F7-8188-03842EF5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03" y="2236447"/>
            <a:ext cx="9180427" cy="4621553"/>
          </a:xfrm>
          <a:prstGeom prst="rect">
            <a:avLst/>
          </a:prstGeom>
        </p:spPr>
      </p:pic>
    </p:spTree>
    <p:extLst>
      <p:ext uri="{BB962C8B-B14F-4D97-AF65-F5344CB8AC3E}">
        <p14:creationId xmlns:p14="http://schemas.microsoft.com/office/powerpoint/2010/main" val="27680626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7E07A7-C625-106B-79F4-8A24393A3F26}"/>
              </a:ext>
            </a:extLst>
          </p:cNvPr>
          <p:cNvSpPr>
            <a:spLocks noGrp="1"/>
          </p:cNvSpPr>
          <p:nvPr>
            <p:ph type="title"/>
          </p:nvPr>
        </p:nvSpPr>
        <p:spPr>
          <a:xfrm>
            <a:off x="952500" y="1399592"/>
            <a:ext cx="10287000" cy="505408"/>
          </a:xfrm>
        </p:spPr>
        <p:txBody>
          <a:bodyPr>
            <a:normAutofit fontScale="90000"/>
          </a:bodyPr>
          <a:lstStyle/>
          <a:p>
            <a:pPr algn="ctr"/>
            <a:r>
              <a:rPr lang="en-AE" dirty="0"/>
              <a:t>   </a:t>
            </a:r>
          </a:p>
        </p:txBody>
      </p:sp>
      <p:sp>
        <p:nvSpPr>
          <p:cNvPr id="6" name="Title 1">
            <a:extLst>
              <a:ext uri="{FF2B5EF4-FFF2-40B4-BE49-F238E27FC236}">
                <a16:creationId xmlns:a16="http://schemas.microsoft.com/office/drawing/2014/main" xmlns="" id="{12C5ADAE-0F51-2311-CE1C-B1CF123B4BE4}"/>
              </a:ext>
            </a:extLst>
          </p:cNvPr>
          <p:cNvSpPr txBox="1">
            <a:spLocks/>
          </p:cNvSpPr>
          <p:nvPr/>
        </p:nvSpPr>
        <p:spPr>
          <a:xfrm>
            <a:off x="852973" y="251829"/>
            <a:ext cx="10567696" cy="951819"/>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endParaRPr lang="en-AE" dirty="0"/>
          </a:p>
        </p:txBody>
      </p:sp>
      <p:sp>
        <p:nvSpPr>
          <p:cNvPr id="3" name="Content Placeholder 2">
            <a:extLst>
              <a:ext uri="{FF2B5EF4-FFF2-40B4-BE49-F238E27FC236}">
                <a16:creationId xmlns:a16="http://schemas.microsoft.com/office/drawing/2014/main" xmlns="" id="{8B40FE51-CEC0-0AF2-A3BB-082F00980546}"/>
              </a:ext>
            </a:extLst>
          </p:cNvPr>
          <p:cNvSpPr>
            <a:spLocks noGrp="1"/>
          </p:cNvSpPr>
          <p:nvPr>
            <p:ph idx="1"/>
          </p:nvPr>
        </p:nvSpPr>
        <p:spPr>
          <a:xfrm>
            <a:off x="677334" y="942393"/>
            <a:ext cx="8596668" cy="505408"/>
          </a:xfrm>
        </p:spPr>
        <p:txBody>
          <a:bodyPr/>
          <a:lstStyle/>
          <a:p>
            <a:pPr marL="0" indent="0">
              <a:buNone/>
            </a:pPr>
            <a:r>
              <a:rPr lang="en-US" dirty="0"/>
              <a:t>2) Histogram</a:t>
            </a:r>
          </a:p>
        </p:txBody>
      </p:sp>
      <p:pic>
        <p:nvPicPr>
          <p:cNvPr id="8" name="Picture 7">
            <a:extLst>
              <a:ext uri="{FF2B5EF4-FFF2-40B4-BE49-F238E27FC236}">
                <a16:creationId xmlns:a16="http://schemas.microsoft.com/office/drawing/2014/main" xmlns="" id="{E713163D-A8EF-6544-9003-A98D13197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883" y="1306286"/>
            <a:ext cx="6930594" cy="5421085"/>
          </a:xfrm>
          <a:prstGeom prst="rect">
            <a:avLst/>
          </a:prstGeom>
        </p:spPr>
      </p:pic>
    </p:spTree>
    <p:extLst>
      <p:ext uri="{BB962C8B-B14F-4D97-AF65-F5344CB8AC3E}">
        <p14:creationId xmlns:p14="http://schemas.microsoft.com/office/powerpoint/2010/main" val="1183994695"/>
      </p:ext>
    </p:extLst>
  </p:cSld>
  <p:clrMapOvr>
    <a:masterClrMapping/>
  </p:clrMapOvr>
  <p:transition spd="slow">
    <p:fad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6539E504C4274FAF3F2DADE367B545" ma:contentTypeVersion="3" ma:contentTypeDescription="Create a new document." ma:contentTypeScope="" ma:versionID="179b6fcdcd79ca7dae9aaeaba3857fcf">
  <xsd:schema xmlns:xsd="http://www.w3.org/2001/XMLSchema" xmlns:xs="http://www.w3.org/2001/XMLSchema" xmlns:p="http://schemas.microsoft.com/office/2006/metadata/properties" xmlns:ns3="31b13290-64c7-4dd1-908d-4f2704deb8b4" targetNamespace="http://schemas.microsoft.com/office/2006/metadata/properties" ma:root="true" ma:fieldsID="7466f7a6159e97f8c1ee0057bb4bbb0c" ns3:_="">
    <xsd:import namespace="31b13290-64c7-4dd1-908d-4f2704deb8b4"/>
    <xsd:element name="properties">
      <xsd:complexType>
        <xsd:sequence>
          <xsd:element name="documentManagement">
            <xsd:complexType>
              <xsd:all>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b13290-64c7-4dd1-908d-4f2704deb8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22BEF7-EA05-4FB4-95AC-553E49B3B756}">
  <ds:schemaRefs>
    <ds:schemaRef ds:uri="http://schemas.microsoft.com/sharepoint/v3/contenttype/forms"/>
  </ds:schemaRefs>
</ds:datastoreItem>
</file>

<file path=customXml/itemProps2.xml><?xml version="1.0" encoding="utf-8"?>
<ds:datastoreItem xmlns:ds="http://schemas.openxmlformats.org/officeDocument/2006/customXml" ds:itemID="{FA6CD8CE-1E24-47BF-8D8D-13BC8DCBB5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b13290-64c7-4dd1-908d-4f2704deb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BECE2F-49A3-46F7-B427-1DAABD1F0B1B}">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1b13290-64c7-4dd1-908d-4f2704deb8b4"/>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1602</TotalTime>
  <Words>500</Words>
  <Application>Microsoft Office PowerPoint</Application>
  <PresentationFormat>Custom</PresentationFormat>
  <Paragraphs>126</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Facet</vt:lpstr>
      <vt:lpstr>Water quality</vt:lpstr>
      <vt:lpstr>Team members department:- Is</vt:lpstr>
      <vt:lpstr>Introduction</vt:lpstr>
      <vt:lpstr>Dataset description and objective</vt:lpstr>
      <vt:lpstr>Data preprocessing</vt:lpstr>
      <vt:lpstr>   </vt:lpstr>
      <vt:lpstr>  </vt:lpstr>
      <vt:lpstr>Data Visualization</vt:lpstr>
      <vt:lpstr>   </vt:lpstr>
      <vt:lpstr>                Splitting the data</vt:lpstr>
      <vt:lpstr>                 Models                              </vt:lpstr>
      <vt:lpstr>   </vt:lpstr>
      <vt:lpstr>           </vt:lpstr>
      <vt:lpstr>  </vt:lpstr>
      <vt:lpstr>  </vt:lpstr>
      <vt:lpstr>                         Results</vt:lpstr>
      <vt:lpstr>   </vt:lpstr>
      <vt:lpstr>  </vt:lpstr>
      <vt:lpstr>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stroke prediction</dc:title>
  <dc:creator>علياء عبد الرحمن عبد الرحمن محمد طلحة</dc:creator>
  <cp:lastModifiedBy>ROWIDA</cp:lastModifiedBy>
  <cp:revision>12</cp:revision>
  <dcterms:created xsi:type="dcterms:W3CDTF">2023-04-16T02:52:00Z</dcterms:created>
  <dcterms:modified xsi:type="dcterms:W3CDTF">2025-08-03T12:42:52Z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0x010100416539E504C4274FAF3F2DADE367B545</vt:lpwstr>
  </property>
</Properties>
</file>